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5" r:id="rId2"/>
    <p:sldId id="314" r:id="rId3"/>
    <p:sldId id="260" r:id="rId4"/>
    <p:sldId id="263" r:id="rId5"/>
    <p:sldId id="318" r:id="rId6"/>
    <p:sldId id="277" r:id="rId7"/>
    <p:sldId id="279" r:id="rId8"/>
    <p:sldId id="315" r:id="rId9"/>
    <p:sldId id="319" r:id="rId10"/>
    <p:sldId id="322" r:id="rId11"/>
    <p:sldId id="321" r:id="rId12"/>
    <p:sldId id="302" r:id="rId13"/>
    <p:sldId id="307" r:id="rId14"/>
  </p:sldIdLst>
  <p:sldSz cx="9144000" cy="5143500" type="screen16x9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9E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2" autoAdjust="0"/>
    <p:restoredTop sz="94659" autoAdjust="0"/>
  </p:normalViewPr>
  <p:slideViewPr>
    <p:cSldViewPr>
      <p:cViewPr varScale="1">
        <p:scale>
          <a:sx n="115" d="100"/>
          <a:sy n="115" d="100"/>
        </p:scale>
        <p:origin x="-282" y="-102"/>
      </p:cViewPr>
      <p:guideLst>
        <p:guide orient="horz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1C0ED-1C8B-4FF3-91A6-E652895D4634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ED419-5B3F-423C-8358-46E41EBE13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98241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2216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2216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0541305"/>
      </p:ext>
    </p:extLst>
  </p:cSld>
  <p:clrMapOvr>
    <a:masterClrMapping/>
  </p:clrMapOvr>
  <p:transition spd="slow" advClick="0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21619744"/>
      </p:ext>
    </p:extLst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0047139"/>
      </p:ext>
    </p:extLst>
  </p:cSld>
  <p:clrMapOvr>
    <a:masterClrMapping/>
  </p:clrMapOvr>
  <p:transition spd="slow" advClick="0" advTm="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67668130"/>
      </p:ext>
    </p:extLst>
  </p:cSld>
  <p:clrMapOvr>
    <a:masterClrMapping/>
  </p:clrMapOvr>
  <p:transition spd="slow" advClick="0" advTm="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41882151"/>
      </p:ext>
    </p:extLst>
  </p:cSld>
  <p:clrMapOvr>
    <a:masterClrMapping/>
  </p:clrMapOvr>
  <p:transition spd="slow" advClick="0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4584243"/>
      </p:ext>
    </p:extLst>
  </p:cSld>
  <p:clrMapOvr>
    <a:masterClrMapping/>
  </p:clrMapOvr>
  <p:transition spd="slow" advClick="0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0823178"/>
      </p:ext>
    </p:extLst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3908321"/>
      </p:ext>
    </p:extLst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344553"/>
      </p:ext>
    </p:extLst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2556688"/>
      </p:ext>
    </p:extLst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5023154"/>
      </p:ext>
    </p:extLst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222368"/>
      </p:ext>
    </p:extLst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8382547"/>
      </p:ext>
    </p:extLst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225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ransition spd="slow" advClick="0" advTm="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image" Target="../media/image14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矩形 87"/>
          <p:cNvSpPr/>
          <p:nvPr/>
        </p:nvSpPr>
        <p:spPr>
          <a:xfrm>
            <a:off x="2915816" y="3363838"/>
            <a:ext cx="4464496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kk-KZ" sz="11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924000" y="915566"/>
            <a:ext cx="1296000" cy="1296000"/>
            <a:chOff x="3832651" y="1100471"/>
            <a:chExt cx="1296000" cy="1296000"/>
          </a:xfrm>
        </p:grpSpPr>
        <p:sp>
          <p:nvSpPr>
            <p:cNvPr id="48" name="椭圆 47"/>
            <p:cNvSpPr/>
            <p:nvPr/>
          </p:nvSpPr>
          <p:spPr>
            <a:xfrm>
              <a:off x="3832651" y="1100471"/>
              <a:ext cx="1296000" cy="129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  <a:gs pos="0">
                  <a:srgbClr val="CDCDCD"/>
                </a:gs>
              </a:gsLst>
              <a:lin ang="189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868583" y="1136403"/>
              <a:ext cx="1224136" cy="122413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400000" scaled="0"/>
              <a:tileRect/>
            </a:gradFill>
            <a:ln w="28575">
              <a:noFill/>
            </a:ln>
            <a:effectLst>
              <a:outerShdw blurRad="317500" dist="228600" dir="72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812051" y="1309130"/>
            <a:ext cx="1656184" cy="508869"/>
            <a:chOff x="755576" y="627534"/>
            <a:chExt cx="1800200" cy="508869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475656" y="1309129"/>
            <a:ext cx="1656184" cy="508869"/>
            <a:chOff x="755576" y="627534"/>
            <a:chExt cx="1800200" cy="508869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圆角矩形 77"/>
          <p:cNvSpPr/>
          <p:nvPr/>
        </p:nvSpPr>
        <p:spPr>
          <a:xfrm>
            <a:off x="2555776" y="2787774"/>
            <a:ext cx="5673891" cy="549896"/>
          </a:xfrm>
          <a:prstGeom prst="roundRect">
            <a:avLst>
              <a:gd name="adj" fmla="val 22751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innerShdw blurRad="1524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9" name="Text Box 64"/>
          <p:cNvSpPr txBox="1">
            <a:spLocks noChangeArrowheads="1"/>
          </p:cNvSpPr>
          <p:nvPr/>
        </p:nvSpPr>
        <p:spPr bwMode="auto">
          <a:xfrm>
            <a:off x="3419872" y="2859782"/>
            <a:ext cx="4176464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kk-KZ" altLang="zh-CN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Айдналиева Назгүл Аманжоловна</a:t>
            </a:r>
          </a:p>
          <a:p>
            <a:r>
              <a:rPr lang="kk-KZ" altLang="zh-CN" sz="12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Педагогика ғылымдарының кандидаты</a:t>
            </a:r>
            <a:endParaRPr lang="en-US" altLang="zh-CN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80" name="组合 79"/>
          <p:cNvGrpSpPr>
            <a:grpSpLocks noChangeAspect="1"/>
          </p:cNvGrpSpPr>
          <p:nvPr/>
        </p:nvGrpSpPr>
        <p:grpSpPr>
          <a:xfrm>
            <a:off x="2699792" y="2715766"/>
            <a:ext cx="668044" cy="668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83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75806"/>
            <a:ext cx="967073" cy="23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Рисунок 31" descr="https://vestnik-mgou.ru/images/series/ped1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915566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Прямоугольник 29"/>
          <p:cNvSpPr/>
          <p:nvPr/>
        </p:nvSpPr>
        <p:spPr>
          <a:xfrm>
            <a:off x="3563888" y="3435846"/>
            <a:ext cx="5472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Педагогтың инновациялық іс-әрекетін модельдеу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89428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224E-6 L 0.47448 4.224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618 L 0.46701 0.006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2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78" grpId="0" animBg="1"/>
      <p:bldP spid="7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27784" y="195486"/>
            <a:ext cx="405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ЖОО-дағы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инновациялық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контент </a:t>
            </a:r>
            <a:endParaRPr lang="en-US" altLang="zh-CN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grpSp>
        <p:nvGrpSpPr>
          <p:cNvPr id="2" name="组合 14"/>
          <p:cNvGrpSpPr/>
          <p:nvPr/>
        </p:nvGrpSpPr>
        <p:grpSpPr>
          <a:xfrm>
            <a:off x="4791181" y="926509"/>
            <a:ext cx="1215828" cy="1216106"/>
            <a:chOff x="4915371" y="926509"/>
            <a:chExt cx="1215828" cy="1216106"/>
          </a:xfrm>
        </p:grpSpPr>
        <p:sp>
          <p:nvSpPr>
            <p:cNvPr id="16" name="任意多边形 15"/>
            <p:cNvSpPr/>
            <p:nvPr/>
          </p:nvSpPr>
          <p:spPr>
            <a:xfrm rot="13526553">
              <a:off x="4915232" y="926648"/>
              <a:ext cx="1216106" cy="1215828"/>
            </a:xfrm>
            <a:custGeom>
              <a:avLst/>
              <a:gdLst>
                <a:gd name="connsiteX0" fmla="*/ 1384172 w 1621474"/>
                <a:gd name="connsiteY0" fmla="*/ 1383803 h 1621104"/>
                <a:gd name="connsiteX1" fmla="*/ 811277 w 1621474"/>
                <a:gd name="connsiteY1" fmla="*/ 1621104 h 1621104"/>
                <a:gd name="connsiteX2" fmla="*/ 1082 w 1621474"/>
                <a:gd name="connsiteY2" fmla="*/ 1621103 h 1621104"/>
                <a:gd name="connsiteX3" fmla="*/ 1082 w 1621474"/>
                <a:gd name="connsiteY3" fmla="*/ 820934 h 1621104"/>
                <a:gd name="connsiteX4" fmla="*/ 0 w 1621474"/>
                <a:gd name="connsiteY4" fmla="*/ 810196 h 1621104"/>
                <a:gd name="connsiteX5" fmla="*/ 1 w 1621474"/>
                <a:gd name="connsiteY5" fmla="*/ 810196 h 1621104"/>
                <a:gd name="connsiteX6" fmla="*/ 810197 w 1621474"/>
                <a:gd name="connsiteY6" fmla="*/ 0 h 1621104"/>
                <a:gd name="connsiteX7" fmla="*/ 1620392 w 1621474"/>
                <a:gd name="connsiteY7" fmla="*/ 0 h 1621104"/>
                <a:gd name="connsiteX8" fmla="*/ 1620392 w 1621474"/>
                <a:gd name="connsiteY8" fmla="*/ 800170 h 1621104"/>
                <a:gd name="connsiteX9" fmla="*/ 1621474 w 1621474"/>
                <a:gd name="connsiteY9" fmla="*/ 810908 h 1621104"/>
                <a:gd name="connsiteX10" fmla="*/ 1621473 w 1621474"/>
                <a:gd name="connsiteY10" fmla="*/ 810908 h 1621104"/>
                <a:gd name="connsiteX11" fmla="*/ 1384172 w 1621474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1384172" y="1383803"/>
                  </a:moveTo>
                  <a:cubicBezTo>
                    <a:pt x="1237556" y="1530420"/>
                    <a:pt x="1035007" y="1621104"/>
                    <a:pt x="811277" y="1621104"/>
                  </a:cubicBezTo>
                  <a:lnTo>
                    <a:pt x="1082" y="1621103"/>
                  </a:lnTo>
                  <a:lnTo>
                    <a:pt x="1082" y="820934"/>
                  </a:lnTo>
                  <a:lnTo>
                    <a:pt x="0" y="810196"/>
                  </a:lnTo>
                  <a:lnTo>
                    <a:pt x="1" y="810196"/>
                  </a:lnTo>
                  <a:cubicBezTo>
                    <a:pt x="1" y="362737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70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034638"/>
                    <a:pt x="1530789" y="1237186"/>
                    <a:pt x="1384172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Oval 167"/>
            <p:cNvSpPr>
              <a:spLocks noChangeAspect="1"/>
            </p:cNvSpPr>
            <p:nvPr/>
          </p:nvSpPr>
          <p:spPr>
            <a:xfrm rot="10773447" flipV="1">
              <a:off x="5119993" y="1123814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3" name="组合 18"/>
          <p:cNvGrpSpPr/>
          <p:nvPr/>
        </p:nvGrpSpPr>
        <p:grpSpPr>
          <a:xfrm>
            <a:off x="5992519" y="1556452"/>
            <a:ext cx="1215828" cy="1216107"/>
            <a:chOff x="6116709" y="1556452"/>
            <a:chExt cx="1215828" cy="1216107"/>
          </a:xfrm>
        </p:grpSpPr>
        <p:sp>
          <p:nvSpPr>
            <p:cNvPr id="20" name="任意多边形 19"/>
            <p:cNvSpPr/>
            <p:nvPr/>
          </p:nvSpPr>
          <p:spPr>
            <a:xfrm rot="2700000" flipH="1" flipV="1">
              <a:off x="6116569" y="1556592"/>
              <a:ext cx="1216107" cy="1215828"/>
            </a:xfrm>
            <a:custGeom>
              <a:avLst/>
              <a:gdLst>
                <a:gd name="connsiteX0" fmla="*/ 237303 w 1621476"/>
                <a:gd name="connsiteY0" fmla="*/ 237301 h 1621104"/>
                <a:gd name="connsiteX1" fmla="*/ 810198 w 1621476"/>
                <a:gd name="connsiteY1" fmla="*/ 0 h 1621104"/>
                <a:gd name="connsiteX2" fmla="*/ 1620393 w 1621476"/>
                <a:gd name="connsiteY2" fmla="*/ 0 h 1621104"/>
                <a:gd name="connsiteX3" fmla="*/ 1620393 w 1621476"/>
                <a:gd name="connsiteY3" fmla="*/ 800169 h 1621104"/>
                <a:gd name="connsiteX4" fmla="*/ 1621476 w 1621476"/>
                <a:gd name="connsiteY4" fmla="*/ 810908 h 1621104"/>
                <a:gd name="connsiteX5" fmla="*/ 1621474 w 1621476"/>
                <a:gd name="connsiteY5" fmla="*/ 810908 h 1621104"/>
                <a:gd name="connsiteX6" fmla="*/ 811278 w 1621476"/>
                <a:gd name="connsiteY6" fmla="*/ 1621103 h 1621104"/>
                <a:gd name="connsiteX7" fmla="*/ 1083 w 1621476"/>
                <a:gd name="connsiteY7" fmla="*/ 1621104 h 1621104"/>
                <a:gd name="connsiteX8" fmla="*/ 1083 w 1621476"/>
                <a:gd name="connsiteY8" fmla="*/ 820935 h 1621104"/>
                <a:gd name="connsiteX9" fmla="*/ 0 w 1621476"/>
                <a:gd name="connsiteY9" fmla="*/ 810196 h 1621104"/>
                <a:gd name="connsiteX10" fmla="*/ 2 w 1621476"/>
                <a:gd name="connsiteY10" fmla="*/ 810196 h 1621104"/>
                <a:gd name="connsiteX11" fmla="*/ 237303 w 1621476"/>
                <a:gd name="connsiteY11" fmla="*/ 237301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6" h="1621104">
                  <a:moveTo>
                    <a:pt x="237303" y="237301"/>
                  </a:moveTo>
                  <a:cubicBezTo>
                    <a:pt x="383920" y="90684"/>
                    <a:pt x="586468" y="0"/>
                    <a:pt x="810198" y="0"/>
                  </a:cubicBezTo>
                  <a:lnTo>
                    <a:pt x="1620393" y="0"/>
                  </a:lnTo>
                  <a:lnTo>
                    <a:pt x="1620393" y="800169"/>
                  </a:lnTo>
                  <a:lnTo>
                    <a:pt x="1621476" y="810908"/>
                  </a:lnTo>
                  <a:lnTo>
                    <a:pt x="1621474" y="810908"/>
                  </a:lnTo>
                  <a:cubicBezTo>
                    <a:pt x="1621474" y="1258367"/>
                    <a:pt x="1258737" y="1621104"/>
                    <a:pt x="811278" y="1621103"/>
                  </a:cubicBezTo>
                  <a:lnTo>
                    <a:pt x="1083" y="1621104"/>
                  </a:lnTo>
                  <a:lnTo>
                    <a:pt x="1083" y="820935"/>
                  </a:lnTo>
                  <a:lnTo>
                    <a:pt x="0" y="810196"/>
                  </a:lnTo>
                  <a:lnTo>
                    <a:pt x="2" y="810196"/>
                  </a:lnTo>
                  <a:cubicBezTo>
                    <a:pt x="2" y="586466"/>
                    <a:pt x="90686" y="383917"/>
                    <a:pt x="237303" y="237301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" name="Oval 161"/>
            <p:cNvSpPr>
              <a:spLocks noChangeAspect="1"/>
            </p:cNvSpPr>
            <p:nvPr/>
          </p:nvSpPr>
          <p:spPr>
            <a:xfrm flipH="1">
              <a:off x="6327692" y="1749915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4" name="组合 22"/>
          <p:cNvGrpSpPr/>
          <p:nvPr/>
        </p:nvGrpSpPr>
        <p:grpSpPr>
          <a:xfrm>
            <a:off x="7199994" y="2190937"/>
            <a:ext cx="1215828" cy="1216106"/>
            <a:chOff x="7324184" y="2190937"/>
            <a:chExt cx="1215828" cy="1216106"/>
          </a:xfrm>
        </p:grpSpPr>
        <p:sp>
          <p:nvSpPr>
            <p:cNvPr id="29" name="任意多边形 28"/>
            <p:cNvSpPr/>
            <p:nvPr/>
          </p:nvSpPr>
          <p:spPr>
            <a:xfrm rot="2726553" flipH="1" flipV="1">
              <a:off x="7324045" y="2191076"/>
              <a:ext cx="1216106" cy="1215828"/>
            </a:xfrm>
            <a:custGeom>
              <a:avLst/>
              <a:gdLst>
                <a:gd name="connsiteX0" fmla="*/ 237302 w 1621474"/>
                <a:gd name="connsiteY0" fmla="*/ 237301 h 1621104"/>
                <a:gd name="connsiteX1" fmla="*/ 810197 w 1621474"/>
                <a:gd name="connsiteY1" fmla="*/ 0 h 1621104"/>
                <a:gd name="connsiteX2" fmla="*/ 1620392 w 1621474"/>
                <a:gd name="connsiteY2" fmla="*/ 0 h 1621104"/>
                <a:gd name="connsiteX3" fmla="*/ 1620392 w 1621474"/>
                <a:gd name="connsiteY3" fmla="*/ 800178 h 1621104"/>
                <a:gd name="connsiteX4" fmla="*/ 1621474 w 1621474"/>
                <a:gd name="connsiteY4" fmla="*/ 810908 h 1621104"/>
                <a:gd name="connsiteX5" fmla="*/ 1621473 w 1621474"/>
                <a:gd name="connsiteY5" fmla="*/ 810908 h 1621104"/>
                <a:gd name="connsiteX6" fmla="*/ 811277 w 1621474"/>
                <a:gd name="connsiteY6" fmla="*/ 1621104 h 1621104"/>
                <a:gd name="connsiteX7" fmla="*/ 1082 w 1621474"/>
                <a:gd name="connsiteY7" fmla="*/ 1621103 h 1621104"/>
                <a:gd name="connsiteX8" fmla="*/ 1082 w 1621474"/>
                <a:gd name="connsiteY8" fmla="*/ 820926 h 1621104"/>
                <a:gd name="connsiteX9" fmla="*/ 0 w 1621474"/>
                <a:gd name="connsiteY9" fmla="*/ 810195 h 1621104"/>
                <a:gd name="connsiteX10" fmla="*/ 1 w 1621474"/>
                <a:gd name="connsiteY10" fmla="*/ 810196 h 1621104"/>
                <a:gd name="connsiteX11" fmla="*/ 237302 w 1621474"/>
                <a:gd name="connsiteY11" fmla="*/ 237301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237302" y="237301"/>
                  </a:moveTo>
                  <a:cubicBezTo>
                    <a:pt x="383918" y="90684"/>
                    <a:pt x="586468" y="0"/>
                    <a:pt x="810197" y="0"/>
                  </a:cubicBezTo>
                  <a:lnTo>
                    <a:pt x="1620392" y="0"/>
                  </a:lnTo>
                  <a:lnTo>
                    <a:pt x="1620392" y="800178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258367"/>
                    <a:pt x="1258736" y="1621104"/>
                    <a:pt x="811277" y="1621104"/>
                  </a:cubicBezTo>
                  <a:lnTo>
                    <a:pt x="1082" y="1621103"/>
                  </a:lnTo>
                  <a:lnTo>
                    <a:pt x="1082" y="820926"/>
                  </a:lnTo>
                  <a:lnTo>
                    <a:pt x="0" y="810195"/>
                  </a:lnTo>
                  <a:lnTo>
                    <a:pt x="1" y="810196"/>
                  </a:lnTo>
                  <a:cubicBezTo>
                    <a:pt x="1" y="586466"/>
                    <a:pt x="90685" y="383917"/>
                    <a:pt x="237302" y="237301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" name="Oval 159"/>
            <p:cNvSpPr>
              <a:spLocks noChangeAspect="1"/>
            </p:cNvSpPr>
            <p:nvPr/>
          </p:nvSpPr>
          <p:spPr>
            <a:xfrm rot="10773447" flipV="1">
              <a:off x="7529929" y="2387484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5" name="组合 31"/>
          <p:cNvGrpSpPr/>
          <p:nvPr/>
        </p:nvGrpSpPr>
        <p:grpSpPr>
          <a:xfrm>
            <a:off x="4790176" y="3441097"/>
            <a:ext cx="1215828" cy="1216106"/>
            <a:chOff x="4914366" y="3441097"/>
            <a:chExt cx="1215828" cy="1216106"/>
          </a:xfrm>
        </p:grpSpPr>
        <p:sp>
          <p:nvSpPr>
            <p:cNvPr id="33" name="任意多边形 32"/>
            <p:cNvSpPr/>
            <p:nvPr/>
          </p:nvSpPr>
          <p:spPr>
            <a:xfrm rot="13500000">
              <a:off x="4914227" y="3441236"/>
              <a:ext cx="1216106" cy="1215828"/>
            </a:xfrm>
            <a:custGeom>
              <a:avLst/>
              <a:gdLst>
                <a:gd name="connsiteX0" fmla="*/ 1384172 w 1621474"/>
                <a:gd name="connsiteY0" fmla="*/ 1383803 h 1621104"/>
                <a:gd name="connsiteX1" fmla="*/ 811277 w 1621474"/>
                <a:gd name="connsiteY1" fmla="*/ 1621104 h 1621104"/>
                <a:gd name="connsiteX2" fmla="*/ 1082 w 1621474"/>
                <a:gd name="connsiteY2" fmla="*/ 1621104 h 1621104"/>
                <a:gd name="connsiteX3" fmla="*/ 1082 w 1621474"/>
                <a:gd name="connsiteY3" fmla="*/ 820931 h 1621104"/>
                <a:gd name="connsiteX4" fmla="*/ 0 w 1621474"/>
                <a:gd name="connsiteY4" fmla="*/ 810196 h 1621104"/>
                <a:gd name="connsiteX5" fmla="*/ 1 w 1621474"/>
                <a:gd name="connsiteY5" fmla="*/ 810195 h 1621104"/>
                <a:gd name="connsiteX6" fmla="*/ 810197 w 1621474"/>
                <a:gd name="connsiteY6" fmla="*/ 0 h 1621104"/>
                <a:gd name="connsiteX7" fmla="*/ 1620392 w 1621474"/>
                <a:gd name="connsiteY7" fmla="*/ 0 h 1621104"/>
                <a:gd name="connsiteX8" fmla="*/ 1620392 w 1621474"/>
                <a:gd name="connsiteY8" fmla="*/ 800172 h 1621104"/>
                <a:gd name="connsiteX9" fmla="*/ 1621474 w 1621474"/>
                <a:gd name="connsiteY9" fmla="*/ 810908 h 1621104"/>
                <a:gd name="connsiteX10" fmla="*/ 1621473 w 1621474"/>
                <a:gd name="connsiteY10" fmla="*/ 810908 h 1621104"/>
                <a:gd name="connsiteX11" fmla="*/ 1384172 w 1621474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1384172" y="1383803"/>
                  </a:moveTo>
                  <a:cubicBezTo>
                    <a:pt x="1237556" y="1530419"/>
                    <a:pt x="1035006" y="1621104"/>
                    <a:pt x="811277" y="1621104"/>
                  </a:cubicBezTo>
                  <a:lnTo>
                    <a:pt x="1082" y="1621104"/>
                  </a:lnTo>
                  <a:lnTo>
                    <a:pt x="1082" y="820931"/>
                  </a:lnTo>
                  <a:lnTo>
                    <a:pt x="0" y="810196"/>
                  </a:lnTo>
                  <a:lnTo>
                    <a:pt x="1" y="810195"/>
                  </a:lnTo>
                  <a:cubicBezTo>
                    <a:pt x="1" y="362737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72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034637"/>
                    <a:pt x="1530789" y="1237186"/>
                    <a:pt x="1384172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4" name="Oval 165"/>
            <p:cNvSpPr>
              <a:spLocks noChangeAspect="1"/>
            </p:cNvSpPr>
            <p:nvPr/>
          </p:nvSpPr>
          <p:spPr>
            <a:xfrm flipH="1">
              <a:off x="5112707" y="3642046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6" name="组合 35"/>
          <p:cNvGrpSpPr/>
          <p:nvPr/>
        </p:nvGrpSpPr>
        <p:grpSpPr>
          <a:xfrm>
            <a:off x="6002609" y="2820663"/>
            <a:ext cx="1215828" cy="1216106"/>
            <a:chOff x="6126799" y="2820663"/>
            <a:chExt cx="1215828" cy="1216106"/>
          </a:xfrm>
        </p:grpSpPr>
        <p:sp>
          <p:nvSpPr>
            <p:cNvPr id="37" name="任意多边形 36"/>
            <p:cNvSpPr/>
            <p:nvPr/>
          </p:nvSpPr>
          <p:spPr>
            <a:xfrm rot="13500000">
              <a:off x="6126660" y="2820802"/>
              <a:ext cx="1216106" cy="1215828"/>
            </a:xfrm>
            <a:custGeom>
              <a:avLst/>
              <a:gdLst>
                <a:gd name="connsiteX0" fmla="*/ 1384173 w 1621475"/>
                <a:gd name="connsiteY0" fmla="*/ 1383803 h 1621104"/>
                <a:gd name="connsiteX1" fmla="*/ 811277 w 1621475"/>
                <a:gd name="connsiteY1" fmla="*/ 1621103 h 1621104"/>
                <a:gd name="connsiteX2" fmla="*/ 1082 w 1621475"/>
                <a:gd name="connsiteY2" fmla="*/ 1621104 h 1621104"/>
                <a:gd name="connsiteX3" fmla="*/ 1082 w 1621475"/>
                <a:gd name="connsiteY3" fmla="*/ 820935 h 1621104"/>
                <a:gd name="connsiteX4" fmla="*/ 0 w 1621475"/>
                <a:gd name="connsiteY4" fmla="*/ 810196 h 1621104"/>
                <a:gd name="connsiteX5" fmla="*/ 1 w 1621475"/>
                <a:gd name="connsiteY5" fmla="*/ 810196 h 1621104"/>
                <a:gd name="connsiteX6" fmla="*/ 810197 w 1621475"/>
                <a:gd name="connsiteY6" fmla="*/ 0 h 1621104"/>
                <a:gd name="connsiteX7" fmla="*/ 1620392 w 1621475"/>
                <a:gd name="connsiteY7" fmla="*/ 0 h 1621104"/>
                <a:gd name="connsiteX8" fmla="*/ 1620392 w 1621475"/>
                <a:gd name="connsiteY8" fmla="*/ 800169 h 1621104"/>
                <a:gd name="connsiteX9" fmla="*/ 1621475 w 1621475"/>
                <a:gd name="connsiteY9" fmla="*/ 810908 h 1621104"/>
                <a:gd name="connsiteX10" fmla="*/ 1621473 w 1621475"/>
                <a:gd name="connsiteY10" fmla="*/ 810908 h 1621104"/>
                <a:gd name="connsiteX11" fmla="*/ 1384173 w 1621475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5" h="1621104">
                  <a:moveTo>
                    <a:pt x="1384173" y="1383803"/>
                  </a:moveTo>
                  <a:cubicBezTo>
                    <a:pt x="1237555" y="1530420"/>
                    <a:pt x="1035006" y="1621104"/>
                    <a:pt x="811277" y="1621103"/>
                  </a:cubicBezTo>
                  <a:lnTo>
                    <a:pt x="1082" y="1621104"/>
                  </a:lnTo>
                  <a:lnTo>
                    <a:pt x="1082" y="820935"/>
                  </a:lnTo>
                  <a:lnTo>
                    <a:pt x="0" y="810196"/>
                  </a:lnTo>
                  <a:lnTo>
                    <a:pt x="1" y="810196"/>
                  </a:lnTo>
                  <a:cubicBezTo>
                    <a:pt x="1" y="362736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69"/>
                  </a:lnTo>
                  <a:lnTo>
                    <a:pt x="1621475" y="810908"/>
                  </a:lnTo>
                  <a:lnTo>
                    <a:pt x="1621473" y="810908"/>
                  </a:lnTo>
                  <a:cubicBezTo>
                    <a:pt x="1621473" y="1034637"/>
                    <a:pt x="1530789" y="1237186"/>
                    <a:pt x="1384173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" name="Oval 163"/>
            <p:cNvSpPr>
              <a:spLocks noChangeAspect="1"/>
            </p:cNvSpPr>
            <p:nvPr/>
          </p:nvSpPr>
          <p:spPr>
            <a:xfrm flipH="1">
              <a:off x="6351069" y="3009511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" name="Freeform 267"/>
            <p:cNvSpPr>
              <a:spLocks/>
            </p:cNvSpPr>
            <p:nvPr/>
          </p:nvSpPr>
          <p:spPr bwMode="auto">
            <a:xfrm>
              <a:off x="6556772" y="3234929"/>
              <a:ext cx="404813" cy="180975"/>
            </a:xfrm>
            <a:custGeom>
              <a:avLst/>
              <a:gdLst>
                <a:gd name="T0" fmla="*/ 267797 w 967"/>
                <a:gd name="T1" fmla="*/ 242133 h 434"/>
                <a:gd name="T2" fmla="*/ 0 w 967"/>
                <a:gd name="T3" fmla="*/ 121067 h 434"/>
                <a:gd name="T4" fmla="*/ 274492 w 967"/>
                <a:gd name="T5" fmla="*/ 0 h 434"/>
                <a:gd name="T6" fmla="*/ 539499 w 967"/>
                <a:gd name="T7" fmla="*/ 118277 h 434"/>
                <a:gd name="T8" fmla="*/ 267797 w 967"/>
                <a:gd name="T9" fmla="*/ 242133 h 4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40" name="Rectangle 268"/>
            <p:cNvSpPr>
              <a:spLocks noChangeArrowheads="1"/>
            </p:cNvSpPr>
            <p:nvPr/>
          </p:nvSpPr>
          <p:spPr bwMode="auto">
            <a:xfrm>
              <a:off x="6943726" y="3320654"/>
              <a:ext cx="11906" cy="1321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Oval 269"/>
            <p:cNvSpPr>
              <a:spLocks noChangeArrowheads="1"/>
            </p:cNvSpPr>
            <p:nvPr/>
          </p:nvSpPr>
          <p:spPr bwMode="auto">
            <a:xfrm>
              <a:off x="6930629" y="3438525"/>
              <a:ext cx="39290" cy="392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270"/>
            <p:cNvSpPr>
              <a:spLocks/>
            </p:cNvSpPr>
            <p:nvPr/>
          </p:nvSpPr>
          <p:spPr bwMode="auto">
            <a:xfrm>
              <a:off x="6925866" y="3458766"/>
              <a:ext cx="28575" cy="89297"/>
            </a:xfrm>
            <a:custGeom>
              <a:avLst/>
              <a:gdLst>
                <a:gd name="T0" fmla="*/ 20931 w 29"/>
                <a:gd name="T1" fmla="*/ 6571 h 90"/>
                <a:gd name="T2" fmla="*/ 7849 w 29"/>
                <a:gd name="T3" fmla="*/ 118277 h 90"/>
                <a:gd name="T4" fmla="*/ 37938 w 29"/>
                <a:gd name="T5" fmla="*/ 118277 h 90"/>
                <a:gd name="T6" fmla="*/ 37938 w 29"/>
                <a:gd name="T7" fmla="*/ 0 h 90"/>
                <a:gd name="T8" fmla="*/ 20931 w 29"/>
                <a:gd name="T9" fmla="*/ 6571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43" name="Freeform 271"/>
            <p:cNvSpPr>
              <a:spLocks/>
            </p:cNvSpPr>
            <p:nvPr/>
          </p:nvSpPr>
          <p:spPr bwMode="auto">
            <a:xfrm>
              <a:off x="6948488" y="3458766"/>
              <a:ext cx="28575" cy="89297"/>
            </a:xfrm>
            <a:custGeom>
              <a:avLst/>
              <a:gdLst>
                <a:gd name="T0" fmla="*/ 17007 w 29"/>
                <a:gd name="T1" fmla="*/ 6571 h 90"/>
                <a:gd name="T2" fmla="*/ 30089 w 29"/>
                <a:gd name="T3" fmla="*/ 118277 h 90"/>
                <a:gd name="T4" fmla="*/ 0 w 29"/>
                <a:gd name="T5" fmla="*/ 118277 h 90"/>
                <a:gd name="T6" fmla="*/ 0 w 29"/>
                <a:gd name="T7" fmla="*/ 0 h 90"/>
                <a:gd name="T8" fmla="*/ 17007 w 29"/>
                <a:gd name="T9" fmla="*/ 6571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44" name="Freeform 272"/>
            <p:cNvSpPr>
              <a:spLocks/>
            </p:cNvSpPr>
            <p:nvPr/>
          </p:nvSpPr>
          <p:spPr bwMode="auto">
            <a:xfrm>
              <a:off x="6636544" y="3380185"/>
              <a:ext cx="234554" cy="173831"/>
            </a:xfrm>
            <a:custGeom>
              <a:avLst/>
              <a:gdLst>
                <a:gd name="T0" fmla="*/ 312430 w 237"/>
                <a:gd name="T1" fmla="*/ 0 h 176"/>
                <a:gd name="T2" fmla="*/ 155556 w 237"/>
                <a:gd name="T3" fmla="*/ 72528 h 176"/>
                <a:gd name="T4" fmla="*/ 0 w 237"/>
                <a:gd name="T5" fmla="*/ 0 h 176"/>
                <a:gd name="T6" fmla="*/ 0 w 237"/>
                <a:gd name="T7" fmla="*/ 179343 h 176"/>
                <a:gd name="T8" fmla="*/ 151601 w 237"/>
                <a:gd name="T9" fmla="*/ 232091 h 176"/>
                <a:gd name="T10" fmla="*/ 151601 w 237"/>
                <a:gd name="T11" fmla="*/ 232091 h 176"/>
                <a:gd name="T12" fmla="*/ 155556 w 237"/>
                <a:gd name="T13" fmla="*/ 232091 h 176"/>
                <a:gd name="T14" fmla="*/ 160829 w 237"/>
                <a:gd name="T15" fmla="*/ 232091 h 176"/>
                <a:gd name="T16" fmla="*/ 160829 w 237"/>
                <a:gd name="T17" fmla="*/ 232091 h 176"/>
                <a:gd name="T18" fmla="*/ 312430 w 237"/>
                <a:gd name="T19" fmla="*/ 179343 h 176"/>
                <a:gd name="T20" fmla="*/ 312430 w 237"/>
                <a:gd name="T21" fmla="*/ 0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81" name="Freeform 272"/>
            <p:cNvSpPr>
              <a:spLocks/>
            </p:cNvSpPr>
            <p:nvPr/>
          </p:nvSpPr>
          <p:spPr bwMode="auto">
            <a:xfrm>
              <a:off x="6640406" y="3363838"/>
              <a:ext cx="234554" cy="173831"/>
            </a:xfrm>
            <a:custGeom>
              <a:avLst/>
              <a:gdLst>
                <a:gd name="T0" fmla="*/ 312430 w 237"/>
                <a:gd name="T1" fmla="*/ 0 h 176"/>
                <a:gd name="T2" fmla="*/ 155556 w 237"/>
                <a:gd name="T3" fmla="*/ 72528 h 176"/>
                <a:gd name="T4" fmla="*/ 0 w 237"/>
                <a:gd name="T5" fmla="*/ 0 h 176"/>
                <a:gd name="T6" fmla="*/ 0 w 237"/>
                <a:gd name="T7" fmla="*/ 179343 h 176"/>
                <a:gd name="T8" fmla="*/ 151601 w 237"/>
                <a:gd name="T9" fmla="*/ 232091 h 176"/>
                <a:gd name="T10" fmla="*/ 151601 w 237"/>
                <a:gd name="T11" fmla="*/ 232091 h 176"/>
                <a:gd name="T12" fmla="*/ 155556 w 237"/>
                <a:gd name="T13" fmla="*/ 232091 h 176"/>
                <a:gd name="T14" fmla="*/ 160829 w 237"/>
                <a:gd name="T15" fmla="*/ 232091 h 176"/>
                <a:gd name="T16" fmla="*/ 160829 w 237"/>
                <a:gd name="T17" fmla="*/ 232091 h 176"/>
                <a:gd name="T18" fmla="*/ 312430 w 237"/>
                <a:gd name="T19" fmla="*/ 179343 h 176"/>
                <a:gd name="T20" fmla="*/ 312430 w 237"/>
                <a:gd name="T21" fmla="*/ 0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</p:grpSp>
      <p:grpSp>
        <p:nvGrpSpPr>
          <p:cNvPr id="7" name="组合 44"/>
          <p:cNvGrpSpPr/>
          <p:nvPr/>
        </p:nvGrpSpPr>
        <p:grpSpPr>
          <a:xfrm>
            <a:off x="4788024" y="2185384"/>
            <a:ext cx="1215828" cy="1216106"/>
            <a:chOff x="4912214" y="2185384"/>
            <a:chExt cx="1215828" cy="1216106"/>
          </a:xfrm>
        </p:grpSpPr>
        <p:sp>
          <p:nvSpPr>
            <p:cNvPr id="46" name="任意多边形 45"/>
            <p:cNvSpPr/>
            <p:nvPr/>
          </p:nvSpPr>
          <p:spPr>
            <a:xfrm rot="13500000">
              <a:off x="4912075" y="2185523"/>
              <a:ext cx="1216106" cy="1215828"/>
            </a:xfrm>
            <a:custGeom>
              <a:avLst/>
              <a:gdLst>
                <a:gd name="connsiteX0" fmla="*/ 1384172 w 1621474"/>
                <a:gd name="connsiteY0" fmla="*/ 1383803 h 1621104"/>
                <a:gd name="connsiteX1" fmla="*/ 811277 w 1621474"/>
                <a:gd name="connsiteY1" fmla="*/ 1621104 h 1621104"/>
                <a:gd name="connsiteX2" fmla="*/ 1082 w 1621474"/>
                <a:gd name="connsiteY2" fmla="*/ 1621104 h 1621104"/>
                <a:gd name="connsiteX3" fmla="*/ 1082 w 1621474"/>
                <a:gd name="connsiteY3" fmla="*/ 820931 h 1621104"/>
                <a:gd name="connsiteX4" fmla="*/ 0 w 1621474"/>
                <a:gd name="connsiteY4" fmla="*/ 810196 h 1621104"/>
                <a:gd name="connsiteX5" fmla="*/ 1 w 1621474"/>
                <a:gd name="connsiteY5" fmla="*/ 810195 h 1621104"/>
                <a:gd name="connsiteX6" fmla="*/ 810197 w 1621474"/>
                <a:gd name="connsiteY6" fmla="*/ 0 h 1621104"/>
                <a:gd name="connsiteX7" fmla="*/ 1620392 w 1621474"/>
                <a:gd name="connsiteY7" fmla="*/ 0 h 1621104"/>
                <a:gd name="connsiteX8" fmla="*/ 1620392 w 1621474"/>
                <a:gd name="connsiteY8" fmla="*/ 800172 h 1621104"/>
                <a:gd name="connsiteX9" fmla="*/ 1621474 w 1621474"/>
                <a:gd name="connsiteY9" fmla="*/ 810908 h 1621104"/>
                <a:gd name="connsiteX10" fmla="*/ 1621473 w 1621474"/>
                <a:gd name="connsiteY10" fmla="*/ 810908 h 1621104"/>
                <a:gd name="connsiteX11" fmla="*/ 1384172 w 1621474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1384172" y="1383803"/>
                  </a:moveTo>
                  <a:cubicBezTo>
                    <a:pt x="1237556" y="1530420"/>
                    <a:pt x="1035006" y="1621104"/>
                    <a:pt x="811277" y="1621104"/>
                  </a:cubicBezTo>
                  <a:lnTo>
                    <a:pt x="1082" y="1621104"/>
                  </a:lnTo>
                  <a:lnTo>
                    <a:pt x="1082" y="820931"/>
                  </a:lnTo>
                  <a:lnTo>
                    <a:pt x="0" y="810196"/>
                  </a:lnTo>
                  <a:lnTo>
                    <a:pt x="1" y="810195"/>
                  </a:lnTo>
                  <a:cubicBezTo>
                    <a:pt x="1" y="362737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72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034637"/>
                    <a:pt x="1530789" y="1237186"/>
                    <a:pt x="1384172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" name="Oval 157"/>
            <p:cNvSpPr>
              <a:spLocks noChangeAspect="1"/>
            </p:cNvSpPr>
            <p:nvPr/>
          </p:nvSpPr>
          <p:spPr>
            <a:xfrm flipH="1">
              <a:off x="5112884" y="2386332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52" name="文本框 131"/>
          <p:cNvSpPr txBox="1"/>
          <p:nvPr/>
        </p:nvSpPr>
        <p:spPr>
          <a:xfrm>
            <a:off x="395536" y="1194703"/>
            <a:ext cx="338437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IT-технопарк,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кластерлері</a:t>
            </a:r>
            <a:endParaRPr lang="zh-CN" altLang="en-US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58" name="Freeform 267"/>
          <p:cNvSpPr>
            <a:spLocks/>
          </p:cNvSpPr>
          <p:nvPr/>
        </p:nvSpPr>
        <p:spPr bwMode="auto">
          <a:xfrm>
            <a:off x="6444208" y="1995686"/>
            <a:ext cx="404813" cy="288032"/>
          </a:xfrm>
          <a:custGeom>
            <a:avLst/>
            <a:gdLst>
              <a:gd name="T0" fmla="*/ 267797 w 967"/>
              <a:gd name="T1" fmla="*/ 242133 h 434"/>
              <a:gd name="T2" fmla="*/ 0 w 967"/>
              <a:gd name="T3" fmla="*/ 121067 h 434"/>
              <a:gd name="T4" fmla="*/ 274492 w 967"/>
              <a:gd name="T5" fmla="*/ 0 h 434"/>
              <a:gd name="T6" fmla="*/ 539499 w 967"/>
              <a:gd name="T7" fmla="*/ 118277 h 434"/>
              <a:gd name="T8" fmla="*/ 267797 w 967"/>
              <a:gd name="T9" fmla="*/ 242133 h 4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7" h="434">
                <a:moveTo>
                  <a:pt x="480" y="434"/>
                </a:moveTo>
                <a:lnTo>
                  <a:pt x="0" y="217"/>
                </a:lnTo>
                <a:lnTo>
                  <a:pt x="492" y="0"/>
                </a:lnTo>
                <a:lnTo>
                  <a:pt x="967" y="212"/>
                </a:lnTo>
                <a:lnTo>
                  <a:pt x="480" y="4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1" name="Freeform 267"/>
          <p:cNvSpPr>
            <a:spLocks/>
          </p:cNvSpPr>
          <p:nvPr/>
        </p:nvSpPr>
        <p:spPr bwMode="auto">
          <a:xfrm>
            <a:off x="5148064" y="1347614"/>
            <a:ext cx="404813" cy="288032"/>
          </a:xfrm>
          <a:custGeom>
            <a:avLst/>
            <a:gdLst>
              <a:gd name="T0" fmla="*/ 267797 w 967"/>
              <a:gd name="T1" fmla="*/ 242133 h 434"/>
              <a:gd name="T2" fmla="*/ 0 w 967"/>
              <a:gd name="T3" fmla="*/ 121067 h 434"/>
              <a:gd name="T4" fmla="*/ 274492 w 967"/>
              <a:gd name="T5" fmla="*/ 0 h 434"/>
              <a:gd name="T6" fmla="*/ 539499 w 967"/>
              <a:gd name="T7" fmla="*/ 118277 h 434"/>
              <a:gd name="T8" fmla="*/ 267797 w 967"/>
              <a:gd name="T9" fmla="*/ 242133 h 4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7" h="434">
                <a:moveTo>
                  <a:pt x="480" y="434"/>
                </a:moveTo>
                <a:lnTo>
                  <a:pt x="0" y="217"/>
                </a:lnTo>
                <a:lnTo>
                  <a:pt x="492" y="0"/>
                </a:lnTo>
                <a:lnTo>
                  <a:pt x="967" y="212"/>
                </a:lnTo>
                <a:lnTo>
                  <a:pt x="480" y="4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" name="Freeform 267"/>
          <p:cNvSpPr>
            <a:spLocks/>
          </p:cNvSpPr>
          <p:nvPr/>
        </p:nvSpPr>
        <p:spPr bwMode="auto">
          <a:xfrm>
            <a:off x="5292080" y="2643758"/>
            <a:ext cx="404813" cy="288032"/>
          </a:xfrm>
          <a:custGeom>
            <a:avLst/>
            <a:gdLst>
              <a:gd name="T0" fmla="*/ 267797 w 967"/>
              <a:gd name="T1" fmla="*/ 242133 h 434"/>
              <a:gd name="T2" fmla="*/ 0 w 967"/>
              <a:gd name="T3" fmla="*/ 121067 h 434"/>
              <a:gd name="T4" fmla="*/ 274492 w 967"/>
              <a:gd name="T5" fmla="*/ 0 h 434"/>
              <a:gd name="T6" fmla="*/ 539499 w 967"/>
              <a:gd name="T7" fmla="*/ 118277 h 434"/>
              <a:gd name="T8" fmla="*/ 267797 w 967"/>
              <a:gd name="T9" fmla="*/ 242133 h 4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7" h="434">
                <a:moveTo>
                  <a:pt x="480" y="434"/>
                </a:moveTo>
                <a:lnTo>
                  <a:pt x="0" y="217"/>
                </a:lnTo>
                <a:lnTo>
                  <a:pt x="492" y="0"/>
                </a:lnTo>
                <a:lnTo>
                  <a:pt x="967" y="212"/>
                </a:lnTo>
                <a:lnTo>
                  <a:pt x="480" y="4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3" name="Freeform 267"/>
          <p:cNvSpPr>
            <a:spLocks/>
          </p:cNvSpPr>
          <p:nvPr/>
        </p:nvSpPr>
        <p:spPr bwMode="auto">
          <a:xfrm>
            <a:off x="7596336" y="2643758"/>
            <a:ext cx="404813" cy="288032"/>
          </a:xfrm>
          <a:custGeom>
            <a:avLst/>
            <a:gdLst>
              <a:gd name="T0" fmla="*/ 267797 w 967"/>
              <a:gd name="T1" fmla="*/ 242133 h 434"/>
              <a:gd name="T2" fmla="*/ 0 w 967"/>
              <a:gd name="T3" fmla="*/ 121067 h 434"/>
              <a:gd name="T4" fmla="*/ 274492 w 967"/>
              <a:gd name="T5" fmla="*/ 0 h 434"/>
              <a:gd name="T6" fmla="*/ 539499 w 967"/>
              <a:gd name="T7" fmla="*/ 118277 h 434"/>
              <a:gd name="T8" fmla="*/ 267797 w 967"/>
              <a:gd name="T9" fmla="*/ 242133 h 4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7" h="434">
                <a:moveTo>
                  <a:pt x="480" y="434"/>
                </a:moveTo>
                <a:lnTo>
                  <a:pt x="0" y="217"/>
                </a:lnTo>
                <a:lnTo>
                  <a:pt x="492" y="0"/>
                </a:lnTo>
                <a:lnTo>
                  <a:pt x="967" y="212"/>
                </a:lnTo>
                <a:lnTo>
                  <a:pt x="480" y="4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4" name="Freeform 267"/>
          <p:cNvSpPr>
            <a:spLocks/>
          </p:cNvSpPr>
          <p:nvPr/>
        </p:nvSpPr>
        <p:spPr bwMode="auto">
          <a:xfrm>
            <a:off x="5220072" y="3867894"/>
            <a:ext cx="404813" cy="288032"/>
          </a:xfrm>
          <a:custGeom>
            <a:avLst/>
            <a:gdLst>
              <a:gd name="T0" fmla="*/ 267797 w 967"/>
              <a:gd name="T1" fmla="*/ 242133 h 434"/>
              <a:gd name="T2" fmla="*/ 0 w 967"/>
              <a:gd name="T3" fmla="*/ 121067 h 434"/>
              <a:gd name="T4" fmla="*/ 274492 w 967"/>
              <a:gd name="T5" fmla="*/ 0 h 434"/>
              <a:gd name="T6" fmla="*/ 539499 w 967"/>
              <a:gd name="T7" fmla="*/ 118277 h 434"/>
              <a:gd name="T8" fmla="*/ 267797 w 967"/>
              <a:gd name="T9" fmla="*/ 242133 h 4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7" h="434">
                <a:moveTo>
                  <a:pt x="480" y="434"/>
                </a:moveTo>
                <a:lnTo>
                  <a:pt x="0" y="217"/>
                </a:lnTo>
                <a:lnTo>
                  <a:pt x="492" y="0"/>
                </a:lnTo>
                <a:lnTo>
                  <a:pt x="967" y="212"/>
                </a:lnTo>
                <a:lnTo>
                  <a:pt x="480" y="4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9" name="文本框 131"/>
          <p:cNvSpPr txBox="1"/>
          <p:nvPr/>
        </p:nvSpPr>
        <p:spPr>
          <a:xfrm>
            <a:off x="395536" y="1923678"/>
            <a:ext cx="3384376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лабораториялар</a:t>
            </a:r>
            <a:endParaRPr lang="zh-CN" altLang="en-US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77" name="文本框 131"/>
          <p:cNvSpPr txBox="1"/>
          <p:nvPr/>
        </p:nvSpPr>
        <p:spPr>
          <a:xfrm>
            <a:off x="395536" y="2499742"/>
            <a:ext cx="3456384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Бағдарламалар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мен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жобалар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endParaRPr lang="zh-CN" altLang="en-US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78" name="文本框 131"/>
          <p:cNvSpPr txBox="1"/>
          <p:nvPr/>
        </p:nvSpPr>
        <p:spPr>
          <a:xfrm>
            <a:off x="395536" y="3435846"/>
            <a:ext cx="338437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технологиялары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zh-CN" altLang="en-US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323528" y="429994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зерттеу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орталары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студенттердің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зерттеу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жұмыстары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1746379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5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5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1599" y="206330"/>
            <a:ext cx="817240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k-KZ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Инновацияға дайындықты бағалау критерийлері</a:t>
            </a:r>
            <a:endParaRPr lang="zh-CN" altLang="en-US" sz="20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295988" y="1383618"/>
            <a:ext cx="769500" cy="769300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4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1"/>
                  <a:pt x="137" y="137"/>
                </a:cubicBezTo>
                <a:cubicBezTo>
                  <a:pt x="110" y="164"/>
                  <a:pt x="94" y="201"/>
                  <a:pt x="94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5" y="28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7"/>
          <p:cNvSpPr>
            <a:spLocks/>
          </p:cNvSpPr>
          <p:nvPr/>
        </p:nvSpPr>
        <p:spPr bwMode="auto">
          <a:xfrm>
            <a:off x="5824316" y="2152920"/>
            <a:ext cx="770848" cy="770647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8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2"/>
                  <a:pt x="105" y="105"/>
                </a:cubicBezTo>
                <a:cubicBezTo>
                  <a:pt x="132" y="78"/>
                  <a:pt x="148" y="41"/>
                  <a:pt x="148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8"/>
          <p:cNvSpPr>
            <a:spLocks/>
          </p:cNvSpPr>
          <p:nvPr/>
        </p:nvSpPr>
        <p:spPr bwMode="auto">
          <a:xfrm>
            <a:off x="5057509" y="2152920"/>
            <a:ext cx="766805" cy="770647"/>
          </a:xfrm>
          <a:custGeom>
            <a:avLst/>
            <a:gdLst>
              <a:gd name="T0" fmla="*/ 241 w 241"/>
              <a:gd name="T1" fmla="*/ 242 h 242"/>
              <a:gd name="T2" fmla="*/ 70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6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4" y="242"/>
                  <a:pt x="114" y="215"/>
                  <a:pt x="70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6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9"/>
          <p:cNvSpPr>
            <a:spLocks/>
          </p:cNvSpPr>
          <p:nvPr/>
        </p:nvSpPr>
        <p:spPr bwMode="auto">
          <a:xfrm>
            <a:off x="4583142" y="1383618"/>
            <a:ext cx="769500" cy="769300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8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1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0"/>
          <p:cNvSpPr>
            <a:spLocks/>
          </p:cNvSpPr>
          <p:nvPr/>
        </p:nvSpPr>
        <p:spPr bwMode="auto">
          <a:xfrm>
            <a:off x="3816338" y="1383618"/>
            <a:ext cx="766805" cy="769300"/>
          </a:xfrm>
          <a:custGeom>
            <a:avLst/>
            <a:gdLst>
              <a:gd name="T0" fmla="*/ 241 w 241"/>
              <a:gd name="T1" fmla="*/ 94 h 242"/>
              <a:gd name="T2" fmla="*/ 137 w 241"/>
              <a:gd name="T3" fmla="*/ 137 h 242"/>
              <a:gd name="T4" fmla="*/ 93 w 241"/>
              <a:gd name="T5" fmla="*/ 242 h 242"/>
              <a:gd name="T6" fmla="*/ 0 w 241"/>
              <a:gd name="T7" fmla="*/ 242 h 242"/>
              <a:gd name="T8" fmla="*/ 71 w 241"/>
              <a:gd name="T9" fmla="*/ 71 h 242"/>
              <a:gd name="T10" fmla="*/ 241 w 241"/>
              <a:gd name="T11" fmla="*/ 0 h 242"/>
              <a:gd name="T12" fmla="*/ 241 w 241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94"/>
                </a:moveTo>
                <a:cubicBezTo>
                  <a:pt x="200" y="94"/>
                  <a:pt x="163" y="111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8"/>
                  <a:pt x="175" y="0"/>
                  <a:pt x="241" y="0"/>
                </a:cubicBezTo>
                <a:lnTo>
                  <a:pt x="241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1"/>
          <p:cNvSpPr>
            <a:spLocks/>
          </p:cNvSpPr>
          <p:nvPr/>
        </p:nvSpPr>
        <p:spPr bwMode="auto">
          <a:xfrm>
            <a:off x="3816338" y="2152920"/>
            <a:ext cx="766805" cy="770647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2"/>
          <p:cNvSpPr>
            <a:spLocks/>
          </p:cNvSpPr>
          <p:nvPr/>
        </p:nvSpPr>
        <p:spPr bwMode="auto">
          <a:xfrm>
            <a:off x="4583142" y="2624468"/>
            <a:ext cx="769500" cy="769300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7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0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3"/>
          <p:cNvSpPr>
            <a:spLocks/>
          </p:cNvSpPr>
          <p:nvPr/>
        </p:nvSpPr>
        <p:spPr bwMode="auto">
          <a:xfrm>
            <a:off x="4583142" y="3393769"/>
            <a:ext cx="769500" cy="770647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9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2" y="78"/>
                  <a:pt x="149" y="41"/>
                  <a:pt x="149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4"/>
          <p:cNvSpPr>
            <a:spLocks/>
          </p:cNvSpPr>
          <p:nvPr/>
        </p:nvSpPr>
        <p:spPr bwMode="auto">
          <a:xfrm>
            <a:off x="3816338" y="3393769"/>
            <a:ext cx="766805" cy="770647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1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5"/>
          <p:cNvSpPr>
            <a:spLocks/>
          </p:cNvSpPr>
          <p:nvPr/>
        </p:nvSpPr>
        <p:spPr bwMode="auto">
          <a:xfrm>
            <a:off x="3344665" y="2624468"/>
            <a:ext cx="766805" cy="769300"/>
          </a:xfrm>
          <a:custGeom>
            <a:avLst/>
            <a:gdLst>
              <a:gd name="T0" fmla="*/ 0 w 241"/>
              <a:gd name="T1" fmla="*/ 0 h 242"/>
              <a:gd name="T2" fmla="*/ 170 w 241"/>
              <a:gd name="T3" fmla="*/ 71 h 242"/>
              <a:gd name="T4" fmla="*/ 241 w 241"/>
              <a:gd name="T5" fmla="*/ 242 h 242"/>
              <a:gd name="T6" fmla="*/ 148 w 241"/>
              <a:gd name="T7" fmla="*/ 242 h 242"/>
              <a:gd name="T8" fmla="*/ 104 w 241"/>
              <a:gd name="T9" fmla="*/ 137 h 242"/>
              <a:gd name="T10" fmla="*/ 0 w 241"/>
              <a:gd name="T11" fmla="*/ 94 h 242"/>
              <a:gd name="T12" fmla="*/ 0 w 241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0"/>
                </a:moveTo>
                <a:cubicBezTo>
                  <a:pt x="66" y="0"/>
                  <a:pt x="127" y="27"/>
                  <a:pt x="170" y="71"/>
                </a:cubicBezTo>
                <a:cubicBezTo>
                  <a:pt x="214" y="115"/>
                  <a:pt x="241" y="175"/>
                  <a:pt x="241" y="242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48" y="201"/>
                  <a:pt x="131" y="164"/>
                  <a:pt x="104" y="137"/>
                </a:cubicBezTo>
                <a:cubicBezTo>
                  <a:pt x="78" y="110"/>
                  <a:pt x="40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6"/>
          <p:cNvSpPr>
            <a:spLocks/>
          </p:cNvSpPr>
          <p:nvPr/>
        </p:nvSpPr>
        <p:spPr bwMode="auto">
          <a:xfrm>
            <a:off x="2573820" y="2624468"/>
            <a:ext cx="770848" cy="769300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3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0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7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17"/>
          <p:cNvSpPr>
            <a:spLocks/>
          </p:cNvSpPr>
          <p:nvPr/>
        </p:nvSpPr>
        <p:spPr bwMode="auto">
          <a:xfrm>
            <a:off x="2103492" y="3393769"/>
            <a:ext cx="766805" cy="770647"/>
          </a:xfrm>
          <a:custGeom>
            <a:avLst/>
            <a:gdLst>
              <a:gd name="T0" fmla="*/ 0 w 241"/>
              <a:gd name="T1" fmla="*/ 148 h 242"/>
              <a:gd name="T2" fmla="*/ 105 w 241"/>
              <a:gd name="T3" fmla="*/ 105 h 242"/>
              <a:gd name="T4" fmla="*/ 148 w 241"/>
              <a:gd name="T5" fmla="*/ 0 h 242"/>
              <a:gd name="T6" fmla="*/ 241 w 241"/>
              <a:gd name="T7" fmla="*/ 0 h 242"/>
              <a:gd name="T8" fmla="*/ 171 w 241"/>
              <a:gd name="T9" fmla="*/ 171 h 242"/>
              <a:gd name="T10" fmla="*/ 0 w 241"/>
              <a:gd name="T11" fmla="*/ 242 h 242"/>
              <a:gd name="T12" fmla="*/ 0 w 241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1" y="78"/>
                  <a:pt x="148" y="41"/>
                  <a:pt x="1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67"/>
                  <a:pt x="214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7065488" y="1383619"/>
            <a:ext cx="2078512" cy="2998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0" y="3864519"/>
            <a:ext cx="2112402" cy="2998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6750820" y="1829596"/>
            <a:ext cx="2393180" cy="340610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мақсаттылығы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75656" y="1275606"/>
            <a:ext cx="2052160" cy="894608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құра білушілік және жобаушылық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562533" y="3076907"/>
            <a:ext cx="1817779" cy="479110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ұйымдастыруы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04919" y="2777525"/>
            <a:ext cx="1588257" cy="617609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субъект-субъектілік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5413286" y="1745986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4172114" y="1745986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4172114" y="2980047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2930940" y="2980047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355976" y="915566"/>
            <a:ext cx="1975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басқарушылығы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059832" y="408391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объективтілік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тиімділігі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44965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9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3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7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900"/>
                            </p:stCondLst>
                            <p:childTnLst>
                              <p:par>
                                <p:cTn id="7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400"/>
                            </p:stCondLst>
                            <p:childTnLst>
                              <p:par>
                                <p:cTn id="7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900"/>
                            </p:stCondLst>
                            <p:childTnLst>
                              <p:par>
                                <p:cTn id="8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400"/>
                            </p:stCondLst>
                            <p:childTnLst>
                              <p:par>
                                <p:cTn id="8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900"/>
                            </p:stCondLst>
                            <p:childTnLst>
                              <p:par>
                                <p:cTn id="9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400"/>
                            </p:stCondLst>
                            <p:childTnLst>
                              <p:par>
                                <p:cTn id="9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900"/>
                            </p:stCondLst>
                            <p:childTnLst>
                              <p:par>
                                <p:cTn id="10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400"/>
                            </p:stCondLst>
                            <p:childTnLst>
                              <p:par>
                                <p:cTn id="10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60" grpId="0" animBg="1"/>
      <p:bldP spid="61" grpId="0" animBg="1"/>
      <p:bldP spid="62" grpId="0" animBg="1"/>
      <p:bldP spid="63" grpId="0"/>
      <p:bldP spid="65" grpId="0"/>
      <p:bldP spid="67" grpId="0"/>
      <p:bldP spid="69" grpId="0"/>
      <p:bldP spid="71" grpId="0" animBg="1"/>
      <p:bldP spid="72" grpId="0" animBg="1"/>
      <p:bldP spid="73" grpId="0" animBg="1"/>
      <p:bldP spid="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39" name="矩形 38"/>
          <p:cNvSpPr/>
          <p:nvPr/>
        </p:nvSpPr>
        <p:spPr>
          <a:xfrm>
            <a:off x="2915816" y="555527"/>
            <a:ext cx="35520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k-KZ" altLang="zh-CN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С</a:t>
            </a:r>
            <a:r>
              <a:rPr lang="kk-KZ" altLang="zh-CN" sz="2800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ұрақтары: </a:t>
            </a:r>
            <a:endParaRPr lang="zh-CN" altLang="en-US" sz="2800" b="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03648" y="1995686"/>
            <a:ext cx="6436704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7" y="1275606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Мұғалімнің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қызметке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дайындығының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психологиялық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компоненттері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Педагог-инноваторға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қойылатын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талаптары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404549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4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9" grpId="0"/>
      <p:bldP spid="40" grpId="0"/>
      <p:bldP spid="4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924000" y="915566"/>
            <a:ext cx="1296000" cy="1296000"/>
            <a:chOff x="3832651" y="1100471"/>
            <a:chExt cx="1296000" cy="1296000"/>
          </a:xfrm>
        </p:grpSpPr>
        <p:sp>
          <p:nvSpPr>
            <p:cNvPr id="13" name="椭圆 12"/>
            <p:cNvSpPr/>
            <p:nvPr/>
          </p:nvSpPr>
          <p:spPr>
            <a:xfrm>
              <a:off x="3832651" y="1100471"/>
              <a:ext cx="1296000" cy="129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  <a:gs pos="0">
                  <a:srgbClr val="CDCDCD"/>
                </a:gs>
              </a:gsLst>
              <a:lin ang="189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868583" y="1136403"/>
              <a:ext cx="1224136" cy="122413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400000" scaled="0"/>
              <a:tileRect/>
            </a:gradFill>
            <a:ln w="28575">
              <a:noFill/>
            </a:ln>
            <a:effectLst>
              <a:outerShdw blurRad="317500" dist="228600" dir="72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812051" y="1309130"/>
            <a:ext cx="1656184" cy="508869"/>
            <a:chOff x="755576" y="627534"/>
            <a:chExt cx="1800200" cy="508869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1475656" y="1309129"/>
            <a:ext cx="1656184" cy="508869"/>
            <a:chOff x="755576" y="627534"/>
            <a:chExt cx="1800200" cy="508869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圆角矩形 36"/>
          <p:cNvSpPr/>
          <p:nvPr/>
        </p:nvSpPr>
        <p:spPr>
          <a:xfrm>
            <a:off x="2354493" y="2765444"/>
            <a:ext cx="4809795" cy="549896"/>
          </a:xfrm>
          <a:prstGeom prst="roundRect">
            <a:avLst>
              <a:gd name="adj" fmla="val 22751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innerShdw blurRad="1524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Text Box 64"/>
          <p:cNvSpPr txBox="1">
            <a:spLocks noChangeArrowheads="1"/>
          </p:cNvSpPr>
          <p:nvPr/>
        </p:nvSpPr>
        <p:spPr bwMode="auto">
          <a:xfrm>
            <a:off x="2627784" y="2787774"/>
            <a:ext cx="4248472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ru-RU" altLang="zh-CN" sz="2700" b="1" dirty="0" err="1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Тыңдағандарыңызға</a:t>
            </a:r>
            <a:r>
              <a:rPr lang="ru-RU" altLang="zh-CN" sz="2700" b="1" dirty="0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2700" b="1" dirty="0" err="1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рахмет</a:t>
            </a:r>
            <a:r>
              <a:rPr lang="ru-RU" altLang="zh-CN" sz="2700" b="1" dirty="0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!</a:t>
            </a:r>
            <a:endParaRPr lang="en-US" altLang="zh-CN" sz="2700" b="1" dirty="0">
              <a:solidFill>
                <a:srgbClr val="679E2A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1835696" y="2715766"/>
            <a:ext cx="668044" cy="668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4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75806"/>
            <a:ext cx="967073" cy="23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Рисунок 38" descr="110x_fig_4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13159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882425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224E-6 L 0.47448 4.224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618 L 0.46701 0.006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2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59" name="矩形 58"/>
          <p:cNvSpPr/>
          <p:nvPr/>
        </p:nvSpPr>
        <p:spPr>
          <a:xfrm>
            <a:off x="0" y="3975906"/>
            <a:ext cx="9144000" cy="1167594"/>
          </a:xfrm>
          <a:prstGeom prst="rect">
            <a:avLst/>
          </a:prstGeom>
          <a:solidFill>
            <a:srgbClr val="679E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259632" y="987574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660232" y="987574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123478"/>
            <a:ext cx="6072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Педагогтың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қызметке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дайындығы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1923678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2283718"/>
            <a:ext cx="2564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699542"/>
            <a:ext cx="1066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Жоспар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79512" y="2088600"/>
            <a:ext cx="32403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Педагогтың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инновацияға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психологиялық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дайындығы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36096" y="2067694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мекемеде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асыруға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тұлғаға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бағытталған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тәсіл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组合 29"/>
          <p:cNvGrpSpPr/>
          <p:nvPr/>
        </p:nvGrpSpPr>
        <p:grpSpPr>
          <a:xfrm>
            <a:off x="4355976" y="401191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33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38"/>
          <p:cNvGrpSpPr/>
          <p:nvPr/>
        </p:nvGrpSpPr>
        <p:grpSpPr>
          <a:xfrm>
            <a:off x="1331640" y="4706544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10"/>
          <p:cNvGrpSpPr/>
          <p:nvPr/>
        </p:nvGrpSpPr>
        <p:grpSpPr>
          <a:xfrm>
            <a:off x="3275856" y="4155926"/>
            <a:ext cx="743428" cy="57648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" name="组合 38"/>
          <p:cNvGrpSpPr/>
          <p:nvPr/>
        </p:nvGrpSpPr>
        <p:grpSpPr>
          <a:xfrm>
            <a:off x="2267744" y="4443958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" name="组合 38"/>
          <p:cNvGrpSpPr/>
          <p:nvPr/>
        </p:nvGrpSpPr>
        <p:grpSpPr>
          <a:xfrm>
            <a:off x="8388424" y="4587974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9" name="组合 10"/>
          <p:cNvGrpSpPr/>
          <p:nvPr/>
        </p:nvGrpSpPr>
        <p:grpSpPr>
          <a:xfrm>
            <a:off x="179512" y="4011910"/>
            <a:ext cx="743428" cy="57648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组合 10"/>
          <p:cNvGrpSpPr/>
          <p:nvPr/>
        </p:nvGrpSpPr>
        <p:grpSpPr>
          <a:xfrm>
            <a:off x="6084168" y="4371950"/>
            <a:ext cx="743428" cy="57648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" name="组合 38"/>
          <p:cNvGrpSpPr/>
          <p:nvPr/>
        </p:nvGrpSpPr>
        <p:grpSpPr>
          <a:xfrm>
            <a:off x="7236296" y="4083918"/>
            <a:ext cx="567680" cy="42366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48" name="Рисунок 47" descr="http://bpl.ucoz.com/_si/2/628532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059582"/>
            <a:ext cx="20882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8330851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6" presetClass="emph" presetSubtype="0" repeatCount="3000" fill="hold" nodeType="withEffect">
                                  <p:stCondLst>
                                    <p:cond delay="7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9" grpId="0" animBg="1"/>
      <p:bldP spid="60" grpId="0" animBg="1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矩形 34"/>
          <p:cNvGrpSpPr>
            <a:grpSpLocks/>
          </p:cNvGrpSpPr>
          <p:nvPr/>
        </p:nvGrpSpPr>
        <p:grpSpPr bwMode="auto">
          <a:xfrm>
            <a:off x="-23812" y="2166937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84086" y="4299943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57398" y="4707084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35980" y="5063807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757778" y="4841201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6340" y="5134279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61991" y="4569885"/>
            <a:ext cx="252414" cy="212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80838" y="4411336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19051" y="436048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42885" y="489439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75029" y="4689485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91040" y="4972059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" name="椭圆 63"/>
          <p:cNvSpPr/>
          <p:nvPr/>
        </p:nvSpPr>
        <p:spPr>
          <a:xfrm>
            <a:off x="179512" y="123478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9" name="Рисунок 48" descr="https://sites.google.com/site/ucebairabotamy/_/rsrc/1394546286914/config/customLogo.gif?revision=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95486"/>
            <a:ext cx="720080" cy="83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Прямоугольник 49"/>
          <p:cNvSpPr/>
          <p:nvPr/>
        </p:nvSpPr>
        <p:spPr>
          <a:xfrm>
            <a:off x="1547664" y="195486"/>
            <a:ext cx="3282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Талқылауға арналған сұрақ: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331640" y="915566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altLang="zh-CN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ЖОО-да инновацияны жүзеге асырудағы “педагогтың  дайындығы” дегеніміз не?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07504" y="2355726"/>
            <a:ext cx="1231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Ой-пікір: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75656" y="2355726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Инновацияларды шығару, қабылдау және тарату қазіргі заманғы жоғары білім беруді дамытудың маңызды шарты болып табылады. Инновация адам факторына негізделген. Оның тірегі - білімге, ғылымға, білімге, қабілет пен жаңашылдыққа дайындыққа негізделген.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21121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3131840" y="915566"/>
            <a:ext cx="2880320" cy="1296909"/>
            <a:chOff x="6059464" y="3524926"/>
            <a:chExt cx="2185594" cy="1224902"/>
          </a:xfrm>
        </p:grpSpPr>
        <p:grpSp>
          <p:nvGrpSpPr>
            <p:cNvPr id="85" name="组合 84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9" name="圆角矩形 8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7" name="TextBox 87"/>
            <p:cNvSpPr>
              <a:spLocks noChangeArrowheads="1"/>
            </p:cNvSpPr>
            <p:nvPr/>
          </p:nvSpPr>
          <p:spPr bwMode="auto">
            <a:xfrm>
              <a:off x="6114104" y="3592938"/>
              <a:ext cx="2076314" cy="69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үнемі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жетілдіру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,</a:t>
              </a:r>
            </a:p>
            <a:p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қайта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даярлау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және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өзін-өзі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тәрбиелеу</a:t>
              </a:r>
              <a:endParaRPr lang="en-US" altLang="zh-CN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07504" y="843558"/>
            <a:ext cx="2736304" cy="1224902"/>
            <a:chOff x="6059464" y="3524926"/>
            <a:chExt cx="2185594" cy="1224902"/>
          </a:xfrm>
        </p:grpSpPr>
        <p:grpSp>
          <p:nvGrpSpPr>
            <p:cNvPr id="92" name="组合 91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96" name="圆角矩形 9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圆角矩形 96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4" name="TextBox 87"/>
            <p:cNvSpPr>
              <a:spLocks noChangeArrowheads="1"/>
            </p:cNvSpPr>
            <p:nvPr/>
          </p:nvSpPr>
          <p:spPr bwMode="auto">
            <a:xfrm>
              <a:off x="6116980" y="3668942"/>
              <a:ext cx="201622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endParaRPr lang="en-US" altLang="zh-CN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sp>
        <p:nvSpPr>
          <p:cNvPr id="46" name="TextBox 88"/>
          <p:cNvSpPr>
            <a:spLocks noChangeArrowheads="1"/>
          </p:cNvSpPr>
          <p:nvPr/>
        </p:nvSpPr>
        <p:spPr bwMode="auto">
          <a:xfrm>
            <a:off x="6918096" y="1823076"/>
            <a:ext cx="2225904" cy="19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endParaRPr lang="en-US" altLang="zh-CN" sz="11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pic>
        <p:nvPicPr>
          <p:cNvPr id="52" name="Рисунок 51" descr="http://www.eduportal44.ru/koiro/CROS/foi/KiiIKTvo/kurs/MBU%20IMC/SiteAssets/uchitel-uchenik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0"/>
            <a:ext cx="1292165" cy="55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2267744" y="0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университет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оқытушысының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құзыреттілік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жүйесі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组合 83"/>
          <p:cNvGrpSpPr/>
          <p:nvPr/>
        </p:nvGrpSpPr>
        <p:grpSpPr>
          <a:xfrm>
            <a:off x="6084168" y="843558"/>
            <a:ext cx="2880320" cy="1296909"/>
            <a:chOff x="6059464" y="3524926"/>
            <a:chExt cx="2185594" cy="1224902"/>
          </a:xfrm>
        </p:grpSpPr>
        <p:grpSp>
          <p:nvGrpSpPr>
            <p:cNvPr id="22" name="组合 84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圆角矩形 8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8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TextBox 87"/>
            <p:cNvSpPr>
              <a:spLocks noChangeArrowheads="1"/>
            </p:cNvSpPr>
            <p:nvPr/>
          </p:nvSpPr>
          <p:spPr bwMode="auto">
            <a:xfrm>
              <a:off x="6114104" y="3592937"/>
              <a:ext cx="2076314" cy="930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кәсіби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ұтқырлық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және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жаңа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нәрсеге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ұмтылу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кәсіби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танымдық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қызығушылық</a:t>
              </a:r>
              <a:endPara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grpSp>
        <p:nvGrpSpPr>
          <p:cNvPr id="33" name="组合 90"/>
          <p:cNvGrpSpPr/>
          <p:nvPr/>
        </p:nvGrpSpPr>
        <p:grpSpPr>
          <a:xfrm>
            <a:off x="3131840" y="2499742"/>
            <a:ext cx="2736304" cy="1224902"/>
            <a:chOff x="6059464" y="3524926"/>
            <a:chExt cx="2185594" cy="1224902"/>
          </a:xfrm>
        </p:grpSpPr>
        <p:grpSp>
          <p:nvGrpSpPr>
            <p:cNvPr id="34" name="组合 91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7" name="圆角矩形 9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96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TextBox 87"/>
            <p:cNvSpPr>
              <a:spLocks noChangeArrowheads="1"/>
            </p:cNvSpPr>
            <p:nvPr/>
          </p:nvSpPr>
          <p:spPr bwMode="auto">
            <a:xfrm>
              <a:off x="6116980" y="3668942"/>
              <a:ext cx="2016224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ақылға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қонымды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тәуекелге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дайын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болу,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креативтілік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және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кәсіпкерлік</a:t>
              </a:r>
              <a:r>
                <a:rPr lang="kk-KZ" altLang="zh-CN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 </a:t>
              </a:r>
              <a:endParaRPr lang="en-US" altLang="zh-CN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grpSp>
        <p:nvGrpSpPr>
          <p:cNvPr id="39" name="组合 90"/>
          <p:cNvGrpSpPr/>
          <p:nvPr/>
        </p:nvGrpSpPr>
        <p:grpSpPr>
          <a:xfrm>
            <a:off x="6084167" y="2499742"/>
            <a:ext cx="2808312" cy="1224902"/>
            <a:chOff x="6059464" y="3524926"/>
            <a:chExt cx="2243110" cy="1224902"/>
          </a:xfrm>
        </p:grpSpPr>
        <p:grpSp>
          <p:nvGrpSpPr>
            <p:cNvPr id="40" name="组合 91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圆角矩形 9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圆角矩形 96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TextBox 87"/>
            <p:cNvSpPr>
              <a:spLocks noChangeArrowheads="1"/>
            </p:cNvSpPr>
            <p:nvPr/>
          </p:nvSpPr>
          <p:spPr bwMode="auto">
            <a:xfrm>
              <a:off x="6116980" y="3596934"/>
              <a:ext cx="2185594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өз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бетінше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жұмыс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істей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білу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жоғары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бәсекелестік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ортада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жұмыс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істеуге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дайын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болу</a:t>
              </a:r>
              <a:endParaRPr lang="en-US" altLang="zh-CN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sp>
        <p:nvSpPr>
          <p:cNvPr id="45" name="Прямоугольник 44"/>
          <p:cNvSpPr/>
          <p:nvPr/>
        </p:nvSpPr>
        <p:spPr>
          <a:xfrm>
            <a:off x="323528" y="987574"/>
            <a:ext cx="25202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үздіксіз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алуға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қабілеттілік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пен </a:t>
            </a:r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дайындық</a:t>
            </a:r>
            <a:endParaRPr lang="ru-RU" sz="1600" b="1" dirty="0"/>
          </a:p>
        </p:txBody>
      </p:sp>
      <p:grpSp>
        <p:nvGrpSpPr>
          <p:cNvPr id="47" name="组合 90"/>
          <p:cNvGrpSpPr/>
          <p:nvPr/>
        </p:nvGrpSpPr>
        <p:grpSpPr>
          <a:xfrm>
            <a:off x="323528" y="2551212"/>
            <a:ext cx="3888432" cy="2592288"/>
            <a:chOff x="6116980" y="3668942"/>
            <a:chExt cx="3105844" cy="2592288"/>
          </a:xfrm>
        </p:grpSpPr>
        <p:grpSp>
          <p:nvGrpSpPr>
            <p:cNvPr id="48" name="组合 91"/>
            <p:cNvGrpSpPr/>
            <p:nvPr/>
          </p:nvGrpSpPr>
          <p:grpSpPr>
            <a:xfrm>
              <a:off x="6116980" y="3740950"/>
              <a:ext cx="3105844" cy="2520280"/>
              <a:chOff x="62106" y="-1259314"/>
              <a:chExt cx="5453921" cy="5674258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1" name="圆角矩形 95"/>
              <p:cNvSpPr/>
              <p:nvPr/>
            </p:nvSpPr>
            <p:spPr>
              <a:xfrm>
                <a:off x="1678083" y="1983119"/>
                <a:ext cx="3837944" cy="2431825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圆角矩形 96"/>
              <p:cNvSpPr/>
              <p:nvPr/>
            </p:nvSpPr>
            <p:spPr>
              <a:xfrm>
                <a:off x="62106" y="-125931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TextBox 87"/>
            <p:cNvSpPr>
              <a:spLocks noChangeArrowheads="1"/>
            </p:cNvSpPr>
            <p:nvPr/>
          </p:nvSpPr>
          <p:spPr bwMode="auto">
            <a:xfrm>
              <a:off x="6116980" y="3668942"/>
              <a:ext cx="201622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endParaRPr lang="en-US" altLang="zh-CN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sp>
        <p:nvSpPr>
          <p:cNvPr id="54" name="Прямоугольник 53"/>
          <p:cNvSpPr/>
          <p:nvPr/>
        </p:nvSpPr>
        <p:spPr>
          <a:xfrm>
            <a:off x="395536" y="2643758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сыни</a:t>
            </a:r>
            <a:r>
              <a:rPr lang="ru-RU" altLang="zh-CN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ойлау</a:t>
            </a:r>
            <a:r>
              <a:rPr lang="ru-RU" altLang="zh-CN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қабілеті</a:t>
            </a:r>
            <a:endParaRPr lang="en-US" altLang="zh-CN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619672" y="4083918"/>
            <a:ext cx="2304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сандық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дағдыларды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меңгеру</a:t>
            </a:r>
            <a:endParaRPr lang="ru-RU" sz="1600" b="1" dirty="0"/>
          </a:p>
        </p:txBody>
      </p:sp>
      <p:grpSp>
        <p:nvGrpSpPr>
          <p:cNvPr id="56" name="组合 90"/>
          <p:cNvGrpSpPr/>
          <p:nvPr/>
        </p:nvGrpSpPr>
        <p:grpSpPr>
          <a:xfrm>
            <a:off x="5724128" y="3918598"/>
            <a:ext cx="2736304" cy="1224902"/>
            <a:chOff x="6059464" y="3524926"/>
            <a:chExt cx="2185594" cy="1224902"/>
          </a:xfrm>
        </p:grpSpPr>
        <p:grpSp>
          <p:nvGrpSpPr>
            <p:cNvPr id="57" name="组合 91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圆角矩形 9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圆角矩形 96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TextBox 87"/>
            <p:cNvSpPr>
              <a:spLocks noChangeArrowheads="1"/>
            </p:cNvSpPr>
            <p:nvPr/>
          </p:nvSpPr>
          <p:spPr bwMode="auto">
            <a:xfrm>
              <a:off x="6116980" y="3668942"/>
              <a:ext cx="2016224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еркін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кәсіби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қарым-қатынас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жасау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dirty="0" err="1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мүмкіндігі</a:t>
              </a:r>
              <a:endParaRPr lang="en-US" altLang="zh-CN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31986235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1600" y="0"/>
            <a:ext cx="799288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ПЕДАГОГТЫҢ ИННОВАЦИЯЛЫҚ ҚЫЗМЕТІНЕ ДАЙЫНДЫҚ</a:t>
            </a:r>
            <a:endParaRPr lang="zh-CN" altLang="en-US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5536" y="1059582"/>
            <a:ext cx="2376264" cy="160813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kk-KZ" altLang="zh-CN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мұғалімнің инновацияға дайындығын диагностикалау және талдау </a:t>
            </a: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79929" y="987574"/>
            <a:ext cx="2664071" cy="160813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kk-KZ" altLang="zh-CN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педагогикалық қабілеттер және инновация құзыреттіліктерін дамыту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660232" y="3291830"/>
            <a:ext cx="2376264" cy="1300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kk-KZ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ЖОО-дағы инновация жағдайлары, әлеуеті, ортасы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43"/>
          <p:cNvGrpSpPr/>
          <p:nvPr/>
        </p:nvGrpSpPr>
        <p:grpSpPr>
          <a:xfrm>
            <a:off x="3969791" y="2215117"/>
            <a:ext cx="567456" cy="567383"/>
            <a:chOff x="3570825" y="3196716"/>
            <a:chExt cx="756510" cy="756510"/>
          </a:xfrm>
          <a:solidFill>
            <a:srgbClr val="679E2A"/>
          </a:solidFill>
          <a:effectLst/>
        </p:grpSpPr>
        <p:sp>
          <p:nvSpPr>
            <p:cNvPr id="45" name="泪滴形 44"/>
            <p:cNvSpPr/>
            <p:nvPr/>
          </p:nvSpPr>
          <p:spPr>
            <a:xfrm rot="5400000">
              <a:off x="3570825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825941" y="3328751"/>
              <a:ext cx="246275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46"/>
          <p:cNvGrpSpPr/>
          <p:nvPr/>
        </p:nvGrpSpPr>
        <p:grpSpPr>
          <a:xfrm>
            <a:off x="4606744" y="2215117"/>
            <a:ext cx="567456" cy="567383"/>
            <a:chOff x="4419984" y="3196716"/>
            <a:chExt cx="756510" cy="756510"/>
          </a:xfrm>
          <a:solidFill>
            <a:srgbClr val="679E2A"/>
          </a:solidFill>
          <a:effectLst/>
        </p:grpSpPr>
        <p:sp>
          <p:nvSpPr>
            <p:cNvPr id="48" name="泪滴形 47"/>
            <p:cNvSpPr/>
            <p:nvPr/>
          </p:nvSpPr>
          <p:spPr>
            <a:xfrm rot="10800000">
              <a:off x="4419984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75100" y="3328752"/>
              <a:ext cx="246276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9"/>
          <p:cNvGrpSpPr/>
          <p:nvPr/>
        </p:nvGrpSpPr>
        <p:grpSpPr>
          <a:xfrm>
            <a:off x="3969791" y="2853280"/>
            <a:ext cx="567456" cy="567383"/>
            <a:chOff x="3570825" y="4047600"/>
            <a:chExt cx="756510" cy="756510"/>
          </a:xfrm>
          <a:solidFill>
            <a:srgbClr val="679E2A"/>
          </a:solidFill>
          <a:effectLst/>
        </p:grpSpPr>
        <p:sp>
          <p:nvSpPr>
            <p:cNvPr id="51" name="泪滴形 50"/>
            <p:cNvSpPr/>
            <p:nvPr/>
          </p:nvSpPr>
          <p:spPr>
            <a:xfrm>
              <a:off x="3570825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825941" y="4179633"/>
              <a:ext cx="246276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52"/>
          <p:cNvGrpSpPr/>
          <p:nvPr/>
        </p:nvGrpSpPr>
        <p:grpSpPr>
          <a:xfrm>
            <a:off x="4606744" y="2853280"/>
            <a:ext cx="567456" cy="567383"/>
            <a:chOff x="4419984" y="4047600"/>
            <a:chExt cx="756510" cy="756510"/>
          </a:xfrm>
          <a:solidFill>
            <a:srgbClr val="679E2A"/>
          </a:solidFill>
          <a:effectLst/>
        </p:grpSpPr>
        <p:sp>
          <p:nvSpPr>
            <p:cNvPr id="54" name="泪滴形 53"/>
            <p:cNvSpPr/>
            <p:nvPr/>
          </p:nvSpPr>
          <p:spPr>
            <a:xfrm rot="16200000">
              <a:off x="4419984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675099" y="4179633"/>
              <a:ext cx="246276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6" name="椭圆 55"/>
          <p:cNvSpPr/>
          <p:nvPr/>
        </p:nvSpPr>
        <p:spPr>
          <a:xfrm>
            <a:off x="2267744" y="1059582"/>
            <a:ext cx="2232248" cy="1523599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құрылымдық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572000" y="1059582"/>
            <a:ext cx="1944216" cy="146236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құзыреттілік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771800" y="2859783"/>
            <a:ext cx="1584176" cy="1584176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функциональдық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4716016" y="2859782"/>
            <a:ext cx="1728192" cy="1512168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факторлық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1520" y="3075806"/>
            <a:ext cx="2152140" cy="191590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университеттегі</a:t>
            </a:r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инновациялық</a:t>
            </a:r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қызмет</a:t>
            </a:r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үшін</a:t>
            </a:r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оқытушының</a:t>
            </a:r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функционалды</a:t>
            </a:r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анықтамасы</a:t>
            </a: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31" name="Рисунок 30" descr="http://www.pfrf.ru/files/branches/chechnya/E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571750"/>
            <a:ext cx="633885" cy="43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462425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3" dur="20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9" dur="20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1" dur="200" fill="hold"/>
                                        <p:tgtEl>
                                          <p:spTgt spid="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" presetClass="entr" presetSubtype="6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9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" presetClass="entr" presetSubtype="6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40" grpId="0"/>
      <p:bldP spid="41" grpId="0"/>
      <p:bldP spid="43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7096" y="0"/>
            <a:ext cx="813690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Университет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оқытушысының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қызметіне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тұлғалық-бағдарланған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тәсіл</a:t>
            </a:r>
            <a:endParaRPr lang="zh-CN" altLang="en-US" sz="20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18791" y="1947391"/>
            <a:ext cx="6961374" cy="1799366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34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5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6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7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51520" y="987574"/>
            <a:ext cx="2592288" cy="95409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оқытушы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студенттің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іс-әрекетін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құндылыққа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айналдыруға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ықпал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етеді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516672" y="2248188"/>
            <a:ext cx="1206806" cy="1206613"/>
            <a:chOff x="2201071" y="3406041"/>
            <a:chExt cx="1805286" cy="1805938"/>
          </a:xfrm>
        </p:grpSpPr>
        <p:grpSp>
          <p:nvGrpSpPr>
            <p:cNvPr id="56" name="组合 55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0" name="同心圆 5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9" name="椭圆 5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2570587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980217" y="2248188"/>
            <a:ext cx="1206806" cy="1206613"/>
            <a:chOff x="7382260" y="3406041"/>
            <a:chExt cx="1805286" cy="1805938"/>
          </a:xfrm>
        </p:grpSpPr>
        <p:grpSp>
          <p:nvGrpSpPr>
            <p:cNvPr id="63" name="组合 62"/>
            <p:cNvGrpSpPr/>
            <p:nvPr/>
          </p:nvGrpSpPr>
          <p:grpSpPr>
            <a:xfrm>
              <a:off x="738226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88" name="同心圆 8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7" name="椭圆 8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7794633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261429" y="2248188"/>
            <a:ext cx="1206806" cy="1206613"/>
            <a:chOff x="4811090" y="3406041"/>
            <a:chExt cx="1805286" cy="1805938"/>
          </a:xfrm>
        </p:grpSpPr>
        <p:grpSp>
          <p:nvGrpSpPr>
            <p:cNvPr id="91" name="组合 90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5" name="同心圆 9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4" name="椭圆 9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5263545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706590" y="2248188"/>
            <a:ext cx="1206806" cy="1206613"/>
            <a:chOff x="9964778" y="3406041"/>
            <a:chExt cx="1805286" cy="1805938"/>
          </a:xfrm>
        </p:grpSpPr>
        <p:grpSp>
          <p:nvGrpSpPr>
            <p:cNvPr id="98" name="组合 97"/>
            <p:cNvGrpSpPr/>
            <p:nvPr/>
          </p:nvGrpSpPr>
          <p:grpSpPr>
            <a:xfrm>
              <a:off x="9964778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2" name="同心圆 10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椭圆 10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1" name="椭圆 10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10434021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4355976" y="555526"/>
            <a:ext cx="2952328" cy="116954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өмірде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кәсіби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қызметте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қажет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практикалық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дағдыларды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дамытуға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болашақ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мамандығын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дайындауға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саналы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жауапкершілікпен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қарауды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қалыптастыруға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бағыттайды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699792" y="3435846"/>
            <a:ext cx="2304256" cy="1600428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барысында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шығармашылық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ахуал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қалыптастырады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сонымен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бірге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студенттердің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қабілеттерін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дамытуға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қажетті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жағдайлар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жасалады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300192" y="3579862"/>
            <a:ext cx="2520280" cy="116954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студенттің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шығармашылық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ізденісі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өзін-өзі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анықтауға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бағытталған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жағдайларын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жасауға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ықпал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етеді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931811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2" presetClass="entr" presetSubtype="12" accel="5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ac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2" ac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ac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8748464" y="465998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592" y="0"/>
            <a:ext cx="776749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Оқытушының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 </a:t>
            </a:r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жаңашылдыққа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құрылымдық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дайындығы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 </a:t>
            </a:r>
            <a:endParaRPr lang="zh-CN" altLang="en-US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39552" y="1275606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ынталандырушылық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699792" y="4011910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altLang="zh-CN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ақпараттық  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44008" y="3075806"/>
            <a:ext cx="2245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әрекеттік</a:t>
            </a:r>
            <a:r>
              <a:rPr lang="ru-RU" altLang="zh-CN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endParaRPr lang="zh-CN" altLang="en-US" sz="16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51920" y="1851670"/>
            <a:ext cx="2380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altLang="zh-CN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әдістемелік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75656" y="2859782"/>
            <a:ext cx="1237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рефлексивті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2789401" y="1979213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6" name="椭圆 75"/>
          <p:cNvSpPr/>
          <p:nvPr/>
        </p:nvSpPr>
        <p:spPr>
          <a:xfrm>
            <a:off x="1939208" y="3291506"/>
            <a:ext cx="727041" cy="727041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4216134" y="2938407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4740185" y="228365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063377" y="4116856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88026" y="2540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2" name="椭圆 101"/>
          <p:cNvSpPr/>
          <p:nvPr/>
        </p:nvSpPr>
        <p:spPr>
          <a:xfrm>
            <a:off x="4149319" y="1539398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4932040" y="4371950"/>
            <a:ext cx="137389" cy="137389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3648461" y="3329866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1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7" name="椭圆 106"/>
          <p:cNvSpPr/>
          <p:nvPr/>
        </p:nvSpPr>
        <p:spPr>
          <a:xfrm>
            <a:off x="2915816" y="1275606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3579766" y="3127485"/>
            <a:ext cx="137389" cy="137389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508104" y="2499742"/>
            <a:ext cx="3456384" cy="41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zh-CN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креативті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796136" y="699542"/>
            <a:ext cx="30963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zh-CN" sz="14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Сұрақ</a:t>
            </a:r>
            <a:r>
              <a:rPr lang="ru-RU" altLang="zh-CN" sz="14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:</a:t>
            </a:r>
          </a:p>
          <a:p>
            <a:pPr algn="just"/>
            <a:r>
              <a:rPr lang="ru-RU" altLang="zh-CN" sz="1400" spc="3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Инновацияға</a:t>
            </a:r>
            <a:r>
              <a:rPr lang="ru-RU" altLang="zh-CN" sz="1400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spc="3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педагогтың</a:t>
            </a:r>
            <a:r>
              <a:rPr lang="ru-RU" altLang="zh-CN" sz="1400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spc="3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құрылымдық</a:t>
            </a:r>
            <a:r>
              <a:rPr lang="ru-RU" altLang="zh-CN" sz="1400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spc="3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дайындығының</a:t>
            </a:r>
            <a:r>
              <a:rPr lang="ru-RU" altLang="zh-CN" sz="1400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spc="3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әр</a:t>
            </a:r>
            <a:r>
              <a:rPr lang="ru-RU" altLang="zh-CN" sz="1400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spc="3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компонентін</a:t>
            </a:r>
            <a:r>
              <a:rPr lang="ru-RU" altLang="zh-CN" sz="1400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spc="3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кеңейтіңіз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75856" y="987574"/>
            <a:ext cx="16561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60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когнитивті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79512" y="3651870"/>
            <a:ext cx="15841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эмоциональды-жігерлі 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6" name="组合 77"/>
          <p:cNvGrpSpPr/>
          <p:nvPr/>
        </p:nvGrpSpPr>
        <p:grpSpPr>
          <a:xfrm>
            <a:off x="251520" y="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pic>
        <p:nvPicPr>
          <p:cNvPr id="42" name="Рисунок 41" descr="http://3.bp.blogspot.com/-mAbz26VNW3M/VfW2WOMWyxI/AAAAAAAACUI/PkfUQdJ2LTw/s1600/news_033015_0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195487"/>
            <a:ext cx="360041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743578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75" grpId="0"/>
      <p:bldP spid="67" grpId="0"/>
      <p:bldP spid="68" grpId="0"/>
      <p:bldP spid="69" grpId="0"/>
      <p:bldP spid="70" grpId="0"/>
      <p:bldP spid="71" grpId="0"/>
      <p:bldP spid="76" grpId="0" animBg="1"/>
      <p:bldP spid="77" grpId="0" animBg="1"/>
      <p:bldP spid="102" grpId="0" animBg="1"/>
      <p:bldP spid="103" grpId="0" animBg="1"/>
      <p:bldP spid="107" grpId="0" animBg="1"/>
      <p:bldP spid="108" grpId="0" animBg="1"/>
      <p:bldP spid="109" grpId="0"/>
      <p:bldP spid="10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肘形连接符 22"/>
          <p:cNvCxnSpPr/>
          <p:nvPr/>
        </p:nvCxnSpPr>
        <p:spPr>
          <a:xfrm rot="5400000" flipH="1" flipV="1">
            <a:off x="1368439" y="1697578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肘形连接符 29"/>
          <p:cNvCxnSpPr/>
          <p:nvPr/>
        </p:nvCxnSpPr>
        <p:spPr>
          <a:xfrm rot="16200000" flipH="1">
            <a:off x="2631160" y="3188570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肘形连接符 31"/>
          <p:cNvCxnSpPr/>
          <p:nvPr/>
        </p:nvCxnSpPr>
        <p:spPr>
          <a:xfrm rot="5400000" flipH="1" flipV="1">
            <a:off x="3902600" y="1697578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/>
          <p:nvPr/>
        </p:nvCxnSpPr>
        <p:spPr>
          <a:xfrm rot="16200000" flipH="1">
            <a:off x="5137364" y="3188570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/>
          <p:nvPr/>
        </p:nvCxnSpPr>
        <p:spPr>
          <a:xfrm rot="5400000" flipH="1" flipV="1">
            <a:off x="6369005" y="1697578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肘形连接符 37"/>
          <p:cNvCxnSpPr/>
          <p:nvPr/>
        </p:nvCxnSpPr>
        <p:spPr>
          <a:xfrm rot="16200000" flipH="1">
            <a:off x="7654606" y="3188571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15" name="右箭头 14"/>
          <p:cNvSpPr/>
          <p:nvPr/>
        </p:nvSpPr>
        <p:spPr>
          <a:xfrm>
            <a:off x="0" y="2563924"/>
            <a:ext cx="9001068" cy="385868"/>
          </a:xfrm>
          <a:prstGeom prst="rightArrow">
            <a:avLst/>
          </a:prstGeom>
          <a:solidFill>
            <a:srgbClr val="679E2A"/>
          </a:solidFill>
          <a:ln w="38100">
            <a:noFill/>
          </a:ln>
          <a:effectLst>
            <a:innerShdw blurRad="165100" dist="635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061154" y="2382336"/>
            <a:ext cx="756182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314255" y="2382336"/>
            <a:ext cx="756182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567357" y="2382336"/>
            <a:ext cx="756182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820459" y="2382336"/>
            <a:ext cx="756182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073561" y="2382336"/>
            <a:ext cx="756182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326664" y="2382336"/>
            <a:ext cx="756182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3528" y="843558"/>
            <a:ext cx="1872208" cy="11464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идеяларды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мінез-құлық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стратегияларын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ұсына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көшбасшылық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1560" y="3507854"/>
            <a:ext cx="2664296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тұлғаның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тәжірибесіне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жағдайына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біліміне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деңгейіне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сүйену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27784" y="987574"/>
            <a:ext cx="1800200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белсенділік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инициативаны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қолына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жаңадан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бас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тарту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қабілеті</a:t>
            </a:r>
            <a:endParaRPr lang="zh-CN" altLang="en-US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11960" y="3507854"/>
            <a:ext cx="1890456" cy="11464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нәрселерді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қабылдау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жаңашылдыққа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деген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қызығушылық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20072" y="1131590"/>
            <a:ext cx="1696313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тұлғаны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жетілдіруге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кәсіби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өзін-өзі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тануға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ұмтылу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28184" y="3435846"/>
            <a:ext cx="2016224" cy="15773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шығармашылық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көзқарас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пен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ойлау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стандартты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емес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ойлау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идеяларды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шығармашылықпен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түсіну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15616" y="195486"/>
            <a:ext cx="7784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Педагогтың инновацияға деген сапалы дайындығының индикаторлары</a:t>
            </a:r>
            <a:endParaRPr lang="ru-RU" dirty="0"/>
          </a:p>
        </p:txBody>
      </p:sp>
      <p:pic>
        <p:nvPicPr>
          <p:cNvPr id="28" name="Рисунок 27" descr="http://3.bp.blogspot.com/-mAbz26VNW3M/VfW2WOMWyxI/AAAAAAAACUI/PkfUQdJ2LTw/s1600/news_033015_0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59" y="2571751"/>
            <a:ext cx="576065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Рисунок 39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707904" y="2499742"/>
            <a:ext cx="396044" cy="432048"/>
          </a:xfrm>
          <a:prstGeom prst="rect">
            <a:avLst/>
          </a:prstGeom>
        </p:spPr>
      </p:pic>
      <p:pic>
        <p:nvPicPr>
          <p:cNvPr id="41" name="Рисунок 40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115616" y="2571750"/>
            <a:ext cx="648071" cy="432048"/>
          </a:xfrm>
          <a:prstGeom prst="rect">
            <a:avLst/>
          </a:prstGeom>
        </p:spPr>
      </p:pic>
      <p:pic>
        <p:nvPicPr>
          <p:cNvPr id="42" name="Рисунок 41" descr="110x_fig_17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2499742"/>
            <a:ext cx="5040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42" descr="110x_fig_42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2571750"/>
            <a:ext cx="50405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Рисунок 43" descr="http://www.pfrf.ru/files/branches/chechnya/E1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32040" y="2571750"/>
            <a:ext cx="57606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085426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28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288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9" grpId="0"/>
      <p:bldP spid="31" grpId="0"/>
      <p:bldP spid="33" grpId="0"/>
      <p:bldP spid="35" grpId="0"/>
      <p:bldP spid="37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592" y="0"/>
            <a:ext cx="813690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Педагогтың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инновацияға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дайындығының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сандық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көрсеткіштері</a:t>
            </a:r>
            <a:endParaRPr lang="zh-CN" altLang="en-US" sz="20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grpSp>
        <p:nvGrpSpPr>
          <p:cNvPr id="2" name="组合 39"/>
          <p:cNvGrpSpPr/>
          <p:nvPr/>
        </p:nvGrpSpPr>
        <p:grpSpPr>
          <a:xfrm>
            <a:off x="1437485" y="2759647"/>
            <a:ext cx="952500" cy="953690"/>
            <a:chOff x="1466850" y="2849167"/>
            <a:chExt cx="952500" cy="953690"/>
          </a:xfrm>
        </p:grpSpPr>
        <p:sp>
          <p:nvSpPr>
            <p:cNvPr id="41" name="椭圆 6"/>
            <p:cNvSpPr>
              <a:spLocks noChangeArrowheads="1"/>
            </p:cNvSpPr>
            <p:nvPr/>
          </p:nvSpPr>
          <p:spPr bwMode="auto">
            <a:xfrm>
              <a:off x="1466850" y="2849167"/>
              <a:ext cx="952500" cy="95369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2" name="文本框 10"/>
            <p:cNvSpPr>
              <a:spLocks noChangeArrowheads="1"/>
            </p:cNvSpPr>
            <p:nvPr/>
          </p:nvSpPr>
          <p:spPr bwMode="auto">
            <a:xfrm>
              <a:off x="1591080" y="3065228"/>
              <a:ext cx="704040" cy="52156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3" name="直接连接符 13"/>
          <p:cNvCxnSpPr>
            <a:cxnSpLocks noChangeShapeType="1"/>
            <a:stCxn id="41" idx="7"/>
          </p:cNvCxnSpPr>
          <p:nvPr/>
        </p:nvCxnSpPr>
        <p:spPr bwMode="auto">
          <a:xfrm flipV="1">
            <a:off x="2250495" y="2606056"/>
            <a:ext cx="360946" cy="293256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4" name="直接连接符 17"/>
          <p:cNvSpPr>
            <a:spLocks noChangeShapeType="1"/>
          </p:cNvSpPr>
          <p:nvPr/>
        </p:nvSpPr>
        <p:spPr bwMode="auto">
          <a:xfrm>
            <a:off x="3640141" y="2440558"/>
            <a:ext cx="681038" cy="490538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20"/>
          <p:cNvCxnSpPr>
            <a:cxnSpLocks noChangeShapeType="1"/>
          </p:cNvCxnSpPr>
          <p:nvPr/>
        </p:nvCxnSpPr>
        <p:spPr bwMode="auto">
          <a:xfrm flipV="1">
            <a:off x="5176837" y="2472929"/>
            <a:ext cx="623888" cy="548878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6" name="直接连接符 23"/>
          <p:cNvCxnSpPr>
            <a:cxnSpLocks noChangeShapeType="1"/>
            <a:stCxn id="55" idx="5"/>
            <a:endCxn id="41" idx="1"/>
          </p:cNvCxnSpPr>
          <p:nvPr/>
        </p:nvCxnSpPr>
        <p:spPr bwMode="auto">
          <a:xfrm>
            <a:off x="1278198" y="2685851"/>
            <a:ext cx="298777" cy="213461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7" name="直接连接符 43"/>
          <p:cNvCxnSpPr>
            <a:cxnSpLocks noChangeShapeType="1"/>
            <a:stCxn id="56" idx="7"/>
          </p:cNvCxnSpPr>
          <p:nvPr/>
        </p:nvCxnSpPr>
        <p:spPr bwMode="auto">
          <a:xfrm flipV="1">
            <a:off x="4019951" y="3758581"/>
            <a:ext cx="301228" cy="278606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8" name="直接连接符 72"/>
          <p:cNvCxnSpPr>
            <a:cxnSpLocks noChangeShapeType="1"/>
          </p:cNvCxnSpPr>
          <p:nvPr/>
        </p:nvCxnSpPr>
        <p:spPr bwMode="auto">
          <a:xfrm>
            <a:off x="7164288" y="2355726"/>
            <a:ext cx="417910" cy="280988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9" name="矩形 76"/>
          <p:cNvSpPr>
            <a:spLocks noChangeArrowheads="1"/>
          </p:cNvSpPr>
          <p:nvPr/>
        </p:nvSpPr>
        <p:spPr bwMode="auto">
          <a:xfrm>
            <a:off x="899592" y="4011910"/>
            <a:ext cx="1730281" cy="79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ts val="1406"/>
              </a:lnSpc>
              <a:spcBef>
                <a:spcPct val="0"/>
              </a:spcBef>
              <a:buNone/>
            </a:pP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теория мен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практикада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инновациялық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идеяны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өңдеу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方正兰亭黑_GBK" panose="02000000000000000000" pitchFamily="2" charset="-122"/>
            </a:endParaRPr>
          </a:p>
        </p:txBody>
      </p:sp>
      <p:sp>
        <p:nvSpPr>
          <p:cNvPr id="50" name="矩形 80"/>
          <p:cNvSpPr>
            <a:spLocks noChangeArrowheads="1"/>
          </p:cNvSpPr>
          <p:nvPr/>
        </p:nvSpPr>
        <p:spPr bwMode="auto">
          <a:xfrm>
            <a:off x="2378079" y="2823940"/>
            <a:ext cx="1365647" cy="24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406"/>
              </a:lnSpc>
              <a:spcBef>
                <a:spcPct val="0"/>
              </a:spcBef>
              <a:buNone/>
            </a:pPr>
            <a:r>
              <a:rPr lang="en-US" sz="97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 </a:t>
            </a:r>
            <a:endParaRPr lang="zh-CN" altLang="en-US" sz="97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1" name="矩形 81"/>
          <p:cNvSpPr>
            <a:spLocks noChangeArrowheads="1"/>
          </p:cNvSpPr>
          <p:nvPr/>
        </p:nvSpPr>
        <p:spPr bwMode="auto">
          <a:xfrm>
            <a:off x="4069957" y="3965749"/>
            <a:ext cx="2230235" cy="620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ts val="1406"/>
              </a:lnSpc>
              <a:spcBef>
                <a:spcPct val="0"/>
              </a:spcBef>
              <a:buNone/>
            </a:pP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оны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әзірлеу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және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университет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тәжірибесінде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енгізу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үшін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инновациялық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материал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іздеу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方正兰亭黑_GBK" panose="02000000000000000000" pitchFamily="2" charset="-122"/>
            </a:endParaRPr>
          </a:p>
        </p:txBody>
      </p:sp>
      <p:sp>
        <p:nvSpPr>
          <p:cNvPr id="53" name="矩形 85"/>
          <p:cNvSpPr>
            <a:spLocks noChangeArrowheads="1"/>
          </p:cNvSpPr>
          <p:nvPr/>
        </p:nvSpPr>
        <p:spPr bwMode="auto">
          <a:xfrm>
            <a:off x="7236296" y="3075806"/>
            <a:ext cx="1532012" cy="110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86406" tIns="43202" rIns="86406" bIns="43202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650" b="1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	</a:t>
            </a:r>
            <a:r>
              <a:rPr lang="ru-RU" sz="1800" dirty="0" smtClean="0"/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өзіңізді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инновацияға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орналастыру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дағдыларын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қалыптастыру</a:t>
            </a:r>
            <a:endParaRPr lang="zh-CN" altLang="en-US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55" name="椭圆 56"/>
          <p:cNvSpPr>
            <a:spLocks noChangeArrowheads="1"/>
          </p:cNvSpPr>
          <p:nvPr/>
        </p:nvSpPr>
        <p:spPr bwMode="auto">
          <a:xfrm rot="-580840">
            <a:off x="929088" y="2383409"/>
            <a:ext cx="384572" cy="383381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6" name="椭圆 58"/>
          <p:cNvSpPr>
            <a:spLocks noChangeArrowheads="1"/>
          </p:cNvSpPr>
          <p:nvPr/>
        </p:nvSpPr>
        <p:spPr bwMode="auto">
          <a:xfrm>
            <a:off x="3598470" y="3964559"/>
            <a:ext cx="492919" cy="494109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7" name="椭圆 70"/>
          <p:cNvSpPr>
            <a:spLocks noChangeArrowheads="1"/>
          </p:cNvSpPr>
          <p:nvPr/>
        </p:nvSpPr>
        <p:spPr bwMode="auto">
          <a:xfrm>
            <a:off x="7740352" y="2571750"/>
            <a:ext cx="570309" cy="570310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grpSp>
        <p:nvGrpSpPr>
          <p:cNvPr id="3" name="组合 57"/>
          <p:cNvGrpSpPr/>
          <p:nvPr/>
        </p:nvGrpSpPr>
        <p:grpSpPr>
          <a:xfrm>
            <a:off x="2420941" y="1491630"/>
            <a:ext cx="1306116" cy="1306116"/>
            <a:chOff x="2450306" y="1581150"/>
            <a:chExt cx="1306116" cy="1306116"/>
          </a:xfrm>
        </p:grpSpPr>
        <p:sp>
          <p:nvSpPr>
            <p:cNvPr id="59" name="椭圆 27"/>
            <p:cNvSpPr>
              <a:spLocks noChangeArrowheads="1"/>
            </p:cNvSpPr>
            <p:nvPr/>
          </p:nvSpPr>
          <p:spPr bwMode="auto">
            <a:xfrm>
              <a:off x="2450306" y="1581150"/>
              <a:ext cx="1306116" cy="1306116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0" name="文本框 26"/>
            <p:cNvSpPr>
              <a:spLocks noChangeArrowheads="1"/>
            </p:cNvSpPr>
            <p:nvPr/>
          </p:nvSpPr>
          <p:spPr bwMode="auto">
            <a:xfrm>
              <a:off x="2708064" y="1937420"/>
              <a:ext cx="790601" cy="59357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60"/>
          <p:cNvGrpSpPr/>
          <p:nvPr/>
        </p:nvGrpSpPr>
        <p:grpSpPr>
          <a:xfrm>
            <a:off x="5549504" y="1009650"/>
            <a:ext cx="1715690" cy="1714500"/>
            <a:chOff x="5549504" y="1009650"/>
            <a:chExt cx="1715690" cy="1714500"/>
          </a:xfrm>
        </p:grpSpPr>
        <p:sp>
          <p:nvSpPr>
            <p:cNvPr id="62" name="椭圆 38"/>
            <p:cNvSpPr>
              <a:spLocks noChangeArrowheads="1"/>
            </p:cNvSpPr>
            <p:nvPr/>
          </p:nvSpPr>
          <p:spPr bwMode="auto">
            <a:xfrm>
              <a:off x="5549504" y="1009650"/>
              <a:ext cx="1715690" cy="17145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3" name="文本框 37"/>
            <p:cNvSpPr>
              <a:spLocks noChangeArrowheads="1"/>
            </p:cNvSpPr>
            <p:nvPr/>
          </p:nvSpPr>
          <p:spPr bwMode="auto">
            <a:xfrm>
              <a:off x="5939913" y="1578868"/>
              <a:ext cx="934873" cy="57606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40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40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63"/>
          <p:cNvGrpSpPr/>
          <p:nvPr/>
        </p:nvGrpSpPr>
        <p:grpSpPr>
          <a:xfrm>
            <a:off x="4149729" y="2759646"/>
            <a:ext cx="1170385" cy="1170384"/>
            <a:chOff x="4179094" y="2849166"/>
            <a:chExt cx="1170385" cy="1170384"/>
          </a:xfrm>
        </p:grpSpPr>
        <p:sp>
          <p:nvSpPr>
            <p:cNvPr id="65" name="椭圆 32"/>
            <p:cNvSpPr>
              <a:spLocks noChangeArrowheads="1"/>
            </p:cNvSpPr>
            <p:nvPr/>
          </p:nvSpPr>
          <p:spPr bwMode="auto">
            <a:xfrm>
              <a:off x="4179094" y="2849166"/>
              <a:ext cx="1170385" cy="117038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6" name="文本框 31"/>
            <p:cNvSpPr>
              <a:spLocks noChangeArrowheads="1"/>
            </p:cNvSpPr>
            <p:nvPr/>
          </p:nvSpPr>
          <p:spPr bwMode="auto">
            <a:xfrm>
              <a:off x="4368985" y="3137570"/>
              <a:ext cx="790602" cy="59357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76"/>
          <p:cNvSpPr>
            <a:spLocks noChangeArrowheads="1"/>
          </p:cNvSpPr>
          <p:nvPr/>
        </p:nvSpPr>
        <p:spPr bwMode="auto">
          <a:xfrm>
            <a:off x="179512" y="1203598"/>
            <a:ext cx="2304256" cy="115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ts val="1406"/>
              </a:lnSpc>
              <a:spcBef>
                <a:spcPct val="0"/>
              </a:spcBef>
              <a:buNone/>
            </a:pP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университет,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аймақ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республика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деңгейінде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жобалар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әзірлеу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Қазақстан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Республикасы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министрлігінің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гранттық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жобалар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конкурсына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қатысу</a:t>
            </a:r>
            <a:endParaRPr lang="ru-RU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115616" y="627534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жобалық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іс-шараларға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белсенді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қатысу</a:t>
            </a:r>
            <a:endParaRPr lang="ru-RU" sz="14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236296" y="627534"/>
            <a:ext cx="172819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университеттің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ортасында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асырылған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жобалар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бағдарламалар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саны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923928" y="699542"/>
            <a:ext cx="14401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авторлық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құқыққа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қатысты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бағдарламалардың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жобалардың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авторлық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әзірлемелердің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саны</a:t>
            </a:r>
            <a:endParaRPr lang="ru-RU" sz="14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0" y="3147814"/>
            <a:ext cx="15348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негіздер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жарияланымдар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саны</a:t>
            </a:r>
            <a:endParaRPr lang="ru-RU" sz="14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493384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8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7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44" grpId="0" animBg="1"/>
      <p:bldP spid="49" grpId="0" bldLvl="0" autoUpdateAnimBg="0"/>
      <p:bldP spid="50" grpId="0" bldLvl="0" autoUpdateAnimBg="0"/>
      <p:bldP spid="51" grpId="0" bldLvl="0" autoUpdateAnimBg="0"/>
      <p:bldP spid="53" grpId="0" bldLvl="0" autoUpdateAnimBg="0"/>
      <p:bldP spid="55" grpId="0" animBg="1"/>
      <p:bldP spid="56" grpId="0" bldLvl="0" animBg="1" autoUpdateAnimBg="0"/>
      <p:bldP spid="57" grpId="0" bldLvl="0" animBg="1" autoUpdateAnimBg="0"/>
      <p:bldP spid="35" grpId="0" bldLvl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70C0"/>
        </a:solidFill>
        <a:ln w="15875">
          <a:noFill/>
        </a:ln>
        <a:effectLst>
          <a:innerShdw blurRad="63500" dist="25400" dir="8100000">
            <a:prstClr val="black">
              <a:alpha val="50000"/>
            </a:prstClr>
          </a:inn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3011</TotalTime>
  <Words>505</Words>
  <Application>Microsoft Office PowerPoint</Application>
  <PresentationFormat>Экран (16:9)</PresentationFormat>
  <Paragraphs>112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主题​​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Мазановна</dc:creator>
  <cp:lastModifiedBy>ИБЦ</cp:lastModifiedBy>
  <cp:revision>264</cp:revision>
  <dcterms:created xsi:type="dcterms:W3CDTF">2016-03-09T04:37:28Z</dcterms:created>
  <dcterms:modified xsi:type="dcterms:W3CDTF">2020-11-25T08:26:36Z</dcterms:modified>
</cp:coreProperties>
</file>