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mp3" ContentType="audio/mpe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301" r:id="rId2"/>
    <p:sldId id="257" r:id="rId3"/>
    <p:sldId id="303" r:id="rId4"/>
    <p:sldId id="304" r:id="rId5"/>
    <p:sldId id="302" r:id="rId6"/>
    <p:sldId id="290" r:id="rId7"/>
    <p:sldId id="305" r:id="rId8"/>
    <p:sldId id="306" r:id="rId9"/>
    <p:sldId id="292" r:id="rId10"/>
    <p:sldId id="293" r:id="rId11"/>
    <p:sldId id="261" r:id="rId12"/>
    <p:sldId id="296" r:id="rId13"/>
    <p:sldId id="263" r:id="rId14"/>
    <p:sldId id="294" r:id="rId15"/>
    <p:sldId id="297" r:id="rId16"/>
    <p:sldId id="288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宋体" pitchFamily="2" charset="-122"/>
      <p:regular r:id="rId23"/>
    </p:embeddedFont>
    <p:embeddedFont>
      <p:font typeface="微软雅黑" pitchFamily="34" charset="-122"/>
      <p:regular r:id="rId24"/>
      <p:bold r:id="rId25"/>
    </p:embeddedFont>
    <p:embeddedFont>
      <p:font typeface="方正兰亭细黑_GBK" charset="-122"/>
      <p:regular r:id="rId26"/>
    </p:embeddedFont>
    <p:embeddedFont>
      <p:font typeface="Watford DB"/>
      <p:regular r:id="rId27"/>
    </p:embeddedFont>
  </p:embeddedFontLst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A3F6C"/>
    <a:srgbClr val="0E22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82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114" y="-2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7FD7A-F41B-4FED-8E35-F78DB9F4D037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37CBA-0E44-4282-A4F0-C3BCC1A4C2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59D290-D985-411D-9682-F67D75E8F91D}" type="datetime1">
              <a:rPr lang="zh-CN" altLang="en-US" smtClean="0"/>
              <a:pPr/>
              <a:t>2020/11/25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6BACA0-EB3D-4B88-810F-2A2ECB2CFB33}" type="slidenum">
              <a:rPr lang="zh-CN" altLang="en-US" smtClean="0"/>
              <a:pPr/>
              <a:t>6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257" y="624114"/>
            <a:ext cx="3192647" cy="523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6096" y="629351"/>
            <a:ext cx="326465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1"/>
            <a:ext cx="9144000" cy="699542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-20538"/>
            <a:ext cx="1704311" cy="720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bg>
      <p:bgPr>
        <a:pattFill prst="ltUpDiag">
          <a:fgClr>
            <a:schemeClr val="accent6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9E4D-0BE1-4AAA-A57B-DA425863F4A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9" r:id="rId19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microsoft.com/office/2007/relationships/hdphoto" Target="../media/hdphoto1.wdp"/><Relationship Id="rId2" Type="http://schemas.openxmlformats.org/officeDocument/2006/relationships/slideLayout" Target="../slideLayouts/slideLayout19.xml"/><Relationship Id="rId1" Type="http://schemas.openxmlformats.org/officeDocument/2006/relationships/video" Target="NULL" TargetMode="Externa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media" Target="../media/media1.mp3"/><Relationship Id="rId4" Type="http://schemas.openxmlformats.org/officeDocument/2006/relationships/image" Target="../media/image1.jpe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11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71751"/>
            <a:ext cx="9144000" cy="1828235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Лекция 2. 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012" y="285261"/>
            <a:ext cx="1967244" cy="1966978"/>
          </a:xfrm>
          <a:prstGeom prst="rect">
            <a:avLst/>
          </a:prstGeom>
          <a:noFill/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3" descr="C:\Users\Administrator\Desktop\微立体创业计划\00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410" y="288435"/>
            <a:ext cx="3013224" cy="2230233"/>
          </a:xfrm>
          <a:prstGeom prst="rect">
            <a:avLst/>
          </a:prstGeom>
          <a:noFill/>
          <a:effectLst>
            <a:outerShdw blurRad="292100" dist="177800" dir="2460000" sx="99000" sy="99000" algn="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8015413" y="5314104"/>
            <a:ext cx="1128587" cy="38088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zh-CN" altLang="en-US" dirty="0"/>
              <a:t>延时文字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2311013" y="3303491"/>
            <a:ext cx="4391725" cy="43191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r>
              <a:rPr lang="ru-RU" altLang="zh-CN" b="1" dirty="0" err="1" smtClean="0"/>
              <a:t>Айдналиева</a:t>
            </a:r>
            <a:r>
              <a:rPr lang="ru-RU" altLang="zh-CN" b="1" dirty="0" smtClean="0"/>
              <a:t> </a:t>
            </a:r>
            <a:r>
              <a:rPr lang="ru-RU" altLang="zh-CN" b="1" dirty="0" err="1" smtClean="0"/>
              <a:t>Назг</a:t>
            </a:r>
            <a:r>
              <a:rPr lang="kk-KZ" altLang="zh-CN" b="1" dirty="0" smtClean="0"/>
              <a:t>үл Аманжоловна</a:t>
            </a:r>
            <a:endParaRPr lang="zh-CN" altLang="en-US" b="1" dirty="0"/>
          </a:p>
        </p:txBody>
      </p:sp>
      <p:grpSp>
        <p:nvGrpSpPr>
          <p:cNvPr id="25" name="Group 91"/>
          <p:cNvGrpSpPr/>
          <p:nvPr/>
        </p:nvGrpSpPr>
        <p:grpSpPr bwMode="auto">
          <a:xfrm>
            <a:off x="2359829" y="3325361"/>
            <a:ext cx="390552" cy="616758"/>
            <a:chOff x="936" y="1480"/>
            <a:chExt cx="1589" cy="2510"/>
          </a:xfrm>
        </p:grpSpPr>
        <p:grpSp>
          <p:nvGrpSpPr>
            <p:cNvPr id="26" name="组合 33"/>
            <p:cNvGrpSpPr/>
            <p:nvPr/>
          </p:nvGrpSpPr>
          <p:grpSpPr bwMode="auto">
            <a:xfrm>
              <a:off x="985" y="1583"/>
              <a:ext cx="1441" cy="2407"/>
              <a:chOff x="1754168" y="3653262"/>
              <a:chExt cx="1857599" cy="3107815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solidFill>
                    <a:srgbClr val="0087CF"/>
                  </a:solidFill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196990" y="4093185"/>
                <a:ext cx="968886" cy="2667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zh-CN" sz="2700" b="1">
                  <a:solidFill>
                    <a:srgbClr val="CA009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组合 4"/>
            <p:cNvGrpSpPr/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3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186" y="3162107"/>
            <a:ext cx="1475294" cy="35357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530" y="2611207"/>
            <a:ext cx="6201036" cy="6461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50381" y="3751322"/>
            <a:ext cx="3871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63931" y="4059099"/>
            <a:ext cx="3335269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" name="M01-06-0023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10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7133676" y="-823913"/>
            <a:ext cx="609600" cy="609600"/>
          </a:xfrm>
          <a:prstGeom prst="rect">
            <a:avLst/>
          </a:prstGeom>
        </p:spPr>
      </p:pic>
      <p:sp>
        <p:nvSpPr>
          <p:cNvPr id="38" name="Прямоугольник 37"/>
          <p:cNvSpPr/>
          <p:nvPr/>
        </p:nvSpPr>
        <p:spPr>
          <a:xfrm>
            <a:off x="4007404" y="920363"/>
            <a:ext cx="2098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zh-CN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altLang="zh-CN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үдерістерді</a:t>
            </a:r>
            <a:r>
              <a:rPr lang="ru-RU" altLang="zh-CN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басқару</a:t>
            </a:r>
            <a:endParaRPr lang="zh-CN" alt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2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 nodePh="1">
                                  <p:stCondLst>
                                    <p:cond delay="170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867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367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867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67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17284E-7 L 0.42031 0.0009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7" y="3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23457E-6 L 0.41459 -0.0021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9" y="-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367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867"/>
                            </p:stCondLst>
                            <p:childTnLst>
                              <p:par>
                                <p:cTn id="53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367"/>
                            </p:stCondLst>
                            <p:childTnLst>
                              <p:par>
                                <p:cTn id="57" presetID="2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867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>
                <p:cTn id="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video>
          </p:childTnLst>
        </p:cTn>
      </p:par>
    </p:tnLst>
    <p:bldLst>
      <p:bldP spid="4" grpId="0" animBg="1"/>
      <p:bldP spid="19" grpId="0"/>
      <p:bldP spid="23" grpId="0" animBg="1"/>
      <p:bldP spid="2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53423" y="2015216"/>
            <a:ext cx="1514239" cy="142345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657815" y="2604044"/>
            <a:ext cx="1072859" cy="368530"/>
            <a:chOff x="3838575" y="2712368"/>
            <a:chExt cx="1604974" cy="36853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2650994" y="1227551"/>
            <a:ext cx="2622463" cy="30634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16016" y="1283918"/>
            <a:ext cx="623903" cy="78860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5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123278" y="2457191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5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16016" y="3579954"/>
            <a:ext cx="623903" cy="779104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5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818340" y="2268681"/>
            <a:ext cx="3225452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Инновацияларды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тарату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: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таратуға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дайындалу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жаңалықтар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туралы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хабарлау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жаңалықтардың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қабылдануын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қолдау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жаңалықтардың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таралуы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мен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сіңірілуін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талдау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.</a:t>
            </a:r>
            <a:endParaRPr lang="en-US" altLang="zh-CN" sz="1400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46929" y="3716814"/>
            <a:ext cx="350291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Инновацияларды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игеру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: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білім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беру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қызметін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талдау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және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өзгерістердің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қажеттілігін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анықтау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;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жаңалықтарды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іздеу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бағалау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және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таңдау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;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білім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беру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жүйесінің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қалаған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болашағын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жобалау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; инновацияларды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енгізу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;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өзгерістердің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нәтижелерін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талдау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және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бағалау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;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инновацияларды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тарату</a:t>
            </a:r>
            <a:r>
              <a:rPr lang="ru-RU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5434236" y="661442"/>
            <a:ext cx="35850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құру: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қызметін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өзгерістердің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қажеттілігін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анықтау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 инновацияларды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жобалау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эксперименттік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сынау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сараптау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3" name="组合 86"/>
          <p:cNvGrpSpPr>
            <a:grpSpLocks noChangeAspect="1"/>
          </p:cNvGrpSpPr>
          <p:nvPr/>
        </p:nvGrpSpPr>
        <p:grpSpPr>
          <a:xfrm>
            <a:off x="3090981" y="1901153"/>
            <a:ext cx="1698901" cy="1620807"/>
            <a:chOff x="3197225" y="3458369"/>
            <a:chExt cx="533400" cy="487363"/>
          </a:xfrm>
          <a:solidFill>
            <a:srgbClr val="C00000"/>
          </a:solidFill>
        </p:grpSpPr>
        <p:sp>
          <p:nvSpPr>
            <p:cNvPr id="34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/>
            </a:p>
          </p:txBody>
        </p:sp>
        <p:sp>
          <p:nvSpPr>
            <p:cNvPr id="35" name="Freeform 313"/>
            <p:cNvSpPr/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/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1155872" y="157451"/>
            <a:ext cx="5253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үдерістің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алгоритмі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7" name="组合 2"/>
          <p:cNvGrpSpPr/>
          <p:nvPr/>
        </p:nvGrpSpPr>
        <p:grpSpPr>
          <a:xfrm>
            <a:off x="340036" y="2248422"/>
            <a:ext cx="1138035" cy="964504"/>
            <a:chOff x="2262782" y="1446400"/>
            <a:chExt cx="1301106" cy="1301106"/>
          </a:xfrm>
        </p:grpSpPr>
        <p:sp>
          <p:nvSpPr>
            <p:cNvPr id="38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KSO_Shape"/>
            <p:cNvSpPr/>
            <p:nvPr/>
          </p:nvSpPr>
          <p:spPr bwMode="auto">
            <a:xfrm>
              <a:off x="2563246" y="1776063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0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6" presetClass="emph" presetSubtype="0" repeatCount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400"/>
                            </p:stCondLst>
                            <p:childTnLst>
                              <p:par>
                                <p:cTn id="6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24" grpId="0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13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152614" y="161414"/>
            <a:ext cx="4441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altLang="zh-CN" sz="2000" b="1" dirty="0" err="1" smtClean="0">
                <a:solidFill>
                  <a:srgbClr val="00206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Инновацияны</a:t>
            </a:r>
            <a:r>
              <a:rPr lang="ru-RU" altLang="zh-CN" sz="2000" b="1" dirty="0" smtClean="0">
                <a:solidFill>
                  <a:srgbClr val="00206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 </a:t>
            </a:r>
            <a:r>
              <a:rPr lang="ru-RU" altLang="zh-CN" sz="2000" b="1" dirty="0" err="1" smtClean="0">
                <a:solidFill>
                  <a:srgbClr val="00206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бағалау</a:t>
            </a:r>
            <a:r>
              <a:rPr lang="ru-RU" altLang="zh-CN" sz="2000" b="1" dirty="0" smtClean="0">
                <a:solidFill>
                  <a:srgbClr val="00206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 </a:t>
            </a:r>
            <a:r>
              <a:rPr lang="ru-RU" altLang="zh-CN" sz="2000" b="1" dirty="0" err="1" smtClean="0">
                <a:solidFill>
                  <a:srgbClr val="00206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параметрлері</a:t>
            </a:r>
            <a:endParaRPr lang="zh-CN" altLang="en-US" sz="2000" b="1" dirty="0">
              <a:solidFill>
                <a:srgbClr val="002060"/>
              </a:solidFill>
              <a:latin typeface="Times New Roman" pitchFamily="18" charset="0"/>
              <a:ea typeface="Kozuka Gothic Pro R" panose="020B0400000000000000" pitchFamily="34" charset="-128"/>
              <a:cs typeface="Times New Roman" pitchFamily="18" charset="0"/>
            </a:endParaRPr>
          </a:p>
        </p:txBody>
      </p:sp>
      <p:sp>
        <p:nvSpPr>
          <p:cNvPr id="37" name="空心弧 36"/>
          <p:cNvSpPr/>
          <p:nvPr/>
        </p:nvSpPr>
        <p:spPr>
          <a:xfrm rot="5400000">
            <a:off x="386026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38" name="直接连接符 37"/>
          <p:cNvCxnSpPr/>
          <p:nvPr/>
        </p:nvCxnSpPr>
        <p:spPr bwMode="auto">
          <a:xfrm>
            <a:off x="2566927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2616574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3438546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endCxn id="67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4955119" y="1036522"/>
            <a:ext cx="4364245" cy="73865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белгілі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бір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идеяны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таңдау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үшін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ұсынылған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әрқайсысының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дамудың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жалпы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идеясына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сәйкестігі</a:t>
            </a:r>
            <a:endParaRPr lang="zh-CN" altLang="en-US" sz="1400" b="1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2339752" y="1275606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>
            <a:off x="3131840" y="2236528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49" name="椭圆 48"/>
          <p:cNvSpPr/>
          <p:nvPr/>
        </p:nvSpPr>
        <p:spPr>
          <a:xfrm>
            <a:off x="3110900" y="3218921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50" name="椭圆 49"/>
          <p:cNvSpPr/>
          <p:nvPr/>
        </p:nvSpPr>
        <p:spPr>
          <a:xfrm>
            <a:off x="2339752" y="4069127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grpSp>
        <p:nvGrpSpPr>
          <p:cNvPr id="51" name="组合 50"/>
          <p:cNvGrpSpPr/>
          <p:nvPr/>
        </p:nvGrpSpPr>
        <p:grpSpPr>
          <a:xfrm>
            <a:off x="3989630" y="1064722"/>
            <a:ext cx="858956" cy="858956"/>
            <a:chOff x="3989630" y="984316"/>
            <a:chExt cx="858956" cy="858956"/>
          </a:xfrm>
        </p:grpSpPr>
        <p:grpSp>
          <p:nvGrpSpPr>
            <p:cNvPr id="52" name="组合 51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54" name="Freeform 846"/>
              <p:cNvSpPr/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47"/>
              <p:cNvSpPr/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4684712" y="1948340"/>
            <a:ext cx="858956" cy="858956"/>
            <a:chOff x="4684712" y="1948340"/>
            <a:chExt cx="858956" cy="858956"/>
          </a:xfrm>
        </p:grpSpPr>
        <p:grpSp>
          <p:nvGrpSpPr>
            <p:cNvPr id="59" name="组合 58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1" name="同心圆 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64" name="组合 63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6" name="同心圆 6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996846" y="3864636"/>
            <a:ext cx="858956" cy="858956"/>
            <a:chOff x="3996846" y="3864636"/>
            <a:chExt cx="858956" cy="858956"/>
          </a:xfrm>
        </p:grpSpPr>
        <p:grpSp>
          <p:nvGrpSpPr>
            <p:cNvPr id="69" name="组合 68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1" name="同心圆 7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0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5609454" y="1997065"/>
            <a:ext cx="3234201" cy="55399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ru-RU" altLang="zh-CN" sz="15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инновацияның</a:t>
            </a:r>
            <a:r>
              <a:rPr lang="ru-RU" altLang="zh-CN" sz="15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5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тиімділігі</a:t>
            </a:r>
            <a:r>
              <a:rPr lang="ru-RU" altLang="zh-CN" sz="15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5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уақыты</a:t>
            </a:r>
            <a:r>
              <a:rPr lang="ru-RU" altLang="zh-CN" sz="15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</a:t>
            </a:r>
          </a:p>
          <a:p>
            <a:r>
              <a:rPr lang="ru-RU" altLang="zh-CN" sz="15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жаңаны</a:t>
            </a:r>
            <a:r>
              <a:rPr lang="ru-RU" altLang="zh-CN" sz="15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5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игеру</a:t>
            </a:r>
            <a:r>
              <a:rPr lang="ru-RU" altLang="zh-CN" sz="15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5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үшін</a:t>
            </a:r>
            <a:r>
              <a:rPr lang="ru-RU" altLang="zh-CN" sz="15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5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қажет</a:t>
            </a:r>
            <a:endParaRPr lang="zh-CN" altLang="en-US" sz="1500" b="1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642975" y="3028039"/>
            <a:ext cx="3713967" cy="73865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шығармашылық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жаңашылдық (инновациялық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әлеует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)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идеялар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мүмкін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болатын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қарсылық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инновация</a:t>
            </a:r>
            <a:endParaRPr lang="zh-CN" altLang="en-US" sz="1400" b="1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128015" y="4053879"/>
            <a:ext cx="4272770" cy="73865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идеяны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әлеуетті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қатысушылардың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мүмкіндіктерін</a:t>
            </a:r>
            <a:r>
              <a:rPr lang="ru-RU" altLang="zh-CN" sz="14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дамыту</a:t>
            </a:r>
          </a:p>
          <a:p>
            <a:r>
              <a:rPr lang="ru-RU" altLang="zh-CN" sz="14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инновациялар</a:t>
            </a:r>
            <a:endParaRPr lang="zh-CN" altLang="en-US" sz="1400" b="1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pic>
        <p:nvPicPr>
          <p:cNvPr id="76" name="Рисунок 75" descr="http://bpl.ucoz.com/_si/2/6285329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3625" y="1672224"/>
            <a:ext cx="2195942" cy="226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5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9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9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5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65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1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4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900"/>
                            </p:stCondLst>
                            <p:childTnLst>
                              <p:par>
                                <p:cTn id="8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4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  <p:bldP spid="42" grpId="0"/>
      <p:bldP spid="47" grpId="0" animBg="1"/>
      <p:bldP spid="48" grpId="0" animBg="1"/>
      <p:bldP spid="49" grpId="0" animBg="1"/>
      <p:bldP spid="50" grpId="0" animBg="1"/>
      <p:bldP spid="73" grpId="0"/>
      <p:bldP spid="75" grpId="0"/>
      <p:bldP spid="8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393947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Инновацияны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бағалаудың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сипаттамалары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мен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өлшемдері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117869" y="1069200"/>
            <a:ext cx="311252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148553" y="1543384"/>
            <a:ext cx="323525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4"/>
          <p:cNvSpPr/>
          <p:nvPr/>
        </p:nvSpPr>
        <p:spPr>
          <a:xfrm>
            <a:off x="169071" y="1040341"/>
            <a:ext cx="1150365" cy="10032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endParaRPr lang="zh-CN" altLang="en-US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327607" y="519328"/>
            <a:ext cx="687417" cy="585444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KSO_Shape"/>
          <p:cNvSpPr/>
          <p:nvPr/>
        </p:nvSpPr>
        <p:spPr bwMode="auto">
          <a:xfrm>
            <a:off x="4150903" y="224757"/>
            <a:ext cx="687417" cy="585444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椭圆 22"/>
          <p:cNvSpPr/>
          <p:nvPr/>
        </p:nvSpPr>
        <p:spPr>
          <a:xfrm>
            <a:off x="4134909" y="1990357"/>
            <a:ext cx="320490" cy="304848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22"/>
          <p:cNvSpPr/>
          <p:nvPr/>
        </p:nvSpPr>
        <p:spPr>
          <a:xfrm>
            <a:off x="4148553" y="2552956"/>
            <a:ext cx="304091" cy="29457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4627232" y="912074"/>
            <a:ext cx="44228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педагогикалық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қызметтің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мотивтері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мен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диспозицияларына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негізделген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өзіндік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талдау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608821" y="1536703"/>
            <a:ext cx="44124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педагогикалық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стандарттарға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сыни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көзқарас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78137" y="1947876"/>
            <a:ext cx="43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мағыналар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жүйесін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бейнелеу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құру (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мағынаны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жасау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651779" y="2512473"/>
            <a:ext cx="42037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қоршаған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ортаға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кәсіби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инновацияларға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ашықтық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621095" y="3012211"/>
            <a:ext cx="4363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нормативті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тағдырдың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шеңберінен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шығып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дүниеге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деген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көзқарасты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шығармашылықпен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өзгертетін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椭圆 22"/>
          <p:cNvSpPr/>
          <p:nvPr/>
        </p:nvSpPr>
        <p:spPr>
          <a:xfrm>
            <a:off x="4147530" y="3061297"/>
            <a:ext cx="304091" cy="29457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22"/>
          <p:cNvSpPr/>
          <p:nvPr/>
        </p:nvSpPr>
        <p:spPr>
          <a:xfrm>
            <a:off x="4134233" y="3655554"/>
            <a:ext cx="339576" cy="376398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4572000" y="358559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өзін-өзі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асыруға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ұмтылу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өзінің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ниеті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өмір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салтын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кәсіби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іс-әрекетте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асыру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椭圆 22"/>
          <p:cNvSpPr/>
          <p:nvPr/>
        </p:nvSpPr>
        <p:spPr>
          <a:xfrm>
            <a:off x="4154690" y="4348002"/>
            <a:ext cx="362391" cy="33446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Прямоугольник 40"/>
          <p:cNvSpPr/>
          <p:nvPr/>
        </p:nvSpPr>
        <p:spPr>
          <a:xfrm>
            <a:off x="4572000" y="431892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мазмұны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элементтерін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жеке-семантикалық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мазмұнға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субъективтендіру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т.а.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мағына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беру.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3" grpId="0" animBg="1"/>
      <p:bldP spid="31" grpId="0" animBg="1"/>
      <p:bldP spid="32" grpId="0" animBg="1"/>
      <p:bldP spid="37" grpId="0" animBg="1"/>
      <p:bldP spid="38" grpId="0" animBg="1"/>
      <p:bldP spid="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2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815199" y="1048961"/>
            <a:ext cx="936015" cy="93601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72"/>
          <p:cNvGrpSpPr/>
          <p:nvPr/>
        </p:nvGrpSpPr>
        <p:grpSpPr>
          <a:xfrm>
            <a:off x="1728354" y="1952437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4" name="同心圆 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6" name="椭圆 75"/>
          <p:cNvSpPr/>
          <p:nvPr/>
        </p:nvSpPr>
        <p:spPr>
          <a:xfrm>
            <a:off x="2607513" y="2842044"/>
            <a:ext cx="936015" cy="93601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32098" y="3745521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183821" y="169977"/>
            <a:ext cx="774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Білім берудегі инновацияларды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бағалау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критерийлері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845490" y="291801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сапалы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нәтижесі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360651" y="1134481"/>
            <a:ext cx="2342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жаңашылдығы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293995" y="1961198"/>
            <a:ext cx="2007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оңтайлылық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509369" y="3830436"/>
            <a:ext cx="51231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жаппай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тәжірибеде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инновацияларды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шығармашылық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қолдану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мүмкіндіктері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72" grpId="0" animBg="1"/>
      <p:bldP spid="76" grpId="0" animBg="1"/>
      <p:bldP spid="8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34"/>
          <p:cNvSpPr/>
          <p:nvPr/>
        </p:nvSpPr>
        <p:spPr>
          <a:xfrm rot="16200000">
            <a:off x="3469498" y="2211159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5400000">
            <a:off x="4849185" y="2198049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椭圆 34"/>
          <p:cNvSpPr/>
          <p:nvPr/>
        </p:nvSpPr>
        <p:spPr>
          <a:xfrm rot="5400000">
            <a:off x="4608019" y="3428922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 rot="16200000">
            <a:off x="3310129" y="3460446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658234" y="4056499"/>
            <a:ext cx="32978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инновацияның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жариялануы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мен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тиімділігі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: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қалыптасқан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білім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беру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жағдайын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жақсарту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байыту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түбегейлі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өзгерту</a:t>
            </a:r>
            <a:endParaRPr lang="en-US" altLang="zh-CN" sz="1400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625" y="2540314"/>
            <a:ext cx="31440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берілген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жағдайларда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жаңару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идеясын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қабылдау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және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түсіну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қарқыны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мен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уақтылығы</a:t>
            </a:r>
            <a:endParaRPr lang="en-US" altLang="zh-CN" sz="1400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1351" y="3349368"/>
            <a:ext cx="28002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идеяның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жаңалығы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(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өзіндік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ерекшелігі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):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принципиалды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көзқарас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қалыптасқан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білім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беру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жағдайын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жақсарту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жаппай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педагогикалық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практиканы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жаңарту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балама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ұсыныс</a:t>
            </a:r>
            <a:endParaRPr lang="en-US" altLang="zh-CN" sz="1400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7597" y="2248887"/>
            <a:ext cx="28457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жүйелілік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: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фрагменттелген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немесе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жүйелік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(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жеке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сабақтың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немесе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білім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беру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бағдарламасының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сценарийі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педагогикалық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әрекеттер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жиынтығы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немесе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білім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беру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технологиялары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әдістемелік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немесе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ғылыми-ұйымдастырушылық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қолдау</a:t>
            </a:r>
            <a:endParaRPr lang="en-US" altLang="zh-CN" sz="1400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76644" y="1202836"/>
            <a:ext cx="32069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инновация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ауқымы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: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жергілікті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жергілікті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аймақтық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аймақаралық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мемлекеттік</a:t>
            </a:r>
            <a:r>
              <a:rPr lang="ru-RU" altLang="zh-CN" sz="1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ұлттық</a:t>
            </a:r>
            <a:endParaRPr lang="zh-CN" altLang="en-US" sz="1400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20" name="椭圆 34"/>
          <p:cNvSpPr/>
          <p:nvPr/>
        </p:nvSpPr>
        <p:spPr>
          <a:xfrm rot="5400000">
            <a:off x="4580879" y="980147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6200000">
            <a:off x="3160251" y="974848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KSO_Shape"/>
          <p:cNvSpPr/>
          <p:nvPr/>
        </p:nvSpPr>
        <p:spPr bwMode="auto">
          <a:xfrm>
            <a:off x="3486892" y="1360267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3819619" y="2558000"/>
            <a:ext cx="520754" cy="521623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3580011" y="3820814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640391" y="1369515"/>
            <a:ext cx="597147" cy="41004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KSO_Shape"/>
          <p:cNvSpPr/>
          <p:nvPr/>
        </p:nvSpPr>
        <p:spPr bwMode="auto">
          <a:xfrm>
            <a:off x="4921603" y="2519702"/>
            <a:ext cx="522958" cy="51772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1564914" y="0"/>
            <a:ext cx="4455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Өлшемдер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құрылымы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17860" y="988842"/>
            <a:ext cx="2869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инновацияның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өзектілігі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жүйесінің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тиісті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фрагментін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жетілдіру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дамыту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үшін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жаңару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идеясын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асырудың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қажеттілігі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уақтылығы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9" name="组合 107"/>
          <p:cNvGrpSpPr/>
          <p:nvPr/>
        </p:nvGrpSpPr>
        <p:grpSpPr>
          <a:xfrm>
            <a:off x="4718940" y="3727789"/>
            <a:ext cx="558800" cy="460375"/>
            <a:chOff x="3376613" y="2879725"/>
            <a:chExt cx="558800" cy="460375"/>
          </a:xfrm>
        </p:grpSpPr>
        <p:sp>
          <p:nvSpPr>
            <p:cNvPr id="40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3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800"/>
                            </p:stCondLst>
                            <p:childTnLst>
                              <p:par>
                                <p:cTn id="6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300"/>
                            </p:stCondLst>
                            <p:childTnLst>
                              <p:par>
                                <p:cTn id="10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/>
      <p:bldP spid="15" grpId="0"/>
      <p:bldP spid="16" grpId="0"/>
      <p:bldP spid="17" grpId="0"/>
      <p:bldP spid="19" grpId="0"/>
      <p:bldP spid="20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4" grpId="0" animBg="1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52094" y="333294"/>
            <a:ext cx="5054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3200" b="1" i="1" dirty="0" smtClean="0">
                <a:solidFill>
                  <a:srgbClr val="002060"/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rPr>
              <a:t>Лекция </a:t>
            </a:r>
            <a:r>
              <a:rPr lang="ru-RU" altLang="zh-CN" sz="3200" b="1" i="1" dirty="0" err="1" smtClean="0">
                <a:solidFill>
                  <a:srgbClr val="002060"/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rPr>
              <a:t>қорытындысы</a:t>
            </a:r>
            <a:r>
              <a:rPr lang="ru-RU" altLang="zh-CN" sz="3200" b="1" i="1" dirty="0" smtClean="0">
                <a:solidFill>
                  <a:srgbClr val="002060"/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rPr>
              <a:t> </a:t>
            </a:r>
            <a:endParaRPr lang="zh-CN" altLang="en-US" sz="3200" b="1" i="1" dirty="0">
              <a:solidFill>
                <a:srgbClr val="002060"/>
              </a:solidFill>
              <a:latin typeface="Times New Roman" pitchFamily="18" charset="0"/>
              <a:ea typeface="方正兰亭细黑_GBK" panose="02000000000000000000" pitchFamily="2" charset="-122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11098" y="2896649"/>
            <a:ext cx="145279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Сұрақтары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3246" y="1776063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4228757" y="163199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272598" y="300880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4603061" y="1135743"/>
            <a:ext cx="40772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Білім берудегі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қоғамдық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өндірістік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өмірдің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басқа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салаларындағы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жаңалықтардың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айырмашылығы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53628" y="2794180"/>
            <a:ext cx="38392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Инновациядан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кейін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Сіздің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болжамыңыз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қандай?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15" grpId="0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85522" y="1556658"/>
            <a:ext cx="1542410" cy="49244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kk-KZ" altLang="zh-CN" sz="26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造字工房俊雅锐宋体验版常规体" pitchFamily="50" charset="-122"/>
              </a:rPr>
              <a:t>Рахмет!</a:t>
            </a:r>
            <a:endParaRPr lang="zh-CN" altLang="en-US" sz="2600" b="1" dirty="0">
              <a:solidFill>
                <a:srgbClr val="C00000"/>
              </a:solidFill>
              <a:latin typeface="微软雅黑" panose="020B0503020204020204" pitchFamily="34" charset="-122"/>
              <a:ea typeface="造字工房俊雅锐宋体验版常规体" pitchFamily="50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 rot="19206544">
            <a:off x="4212984" y="2749350"/>
            <a:ext cx="5390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sz="2800" b="1" i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Ұстаз</a:t>
            </a:r>
            <a:r>
              <a:rPr lang="ru-RU" altLang="zh-CN" sz="2800" b="1" i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2800" b="1" i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болуға</a:t>
            </a:r>
            <a:r>
              <a:rPr lang="ru-RU" altLang="zh-CN" sz="2800" b="1" i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2800" b="1" i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дайындалыңыздар</a:t>
            </a:r>
            <a:r>
              <a:rPr lang="ru-RU" altLang="zh-CN" sz="2800" b="1" i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!</a:t>
            </a:r>
            <a:endParaRPr lang="en-US" altLang="zh-CN" sz="2800" b="1" i="1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7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7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TextBox 144"/>
          <p:cNvSpPr txBox="1"/>
          <p:nvPr/>
        </p:nvSpPr>
        <p:spPr>
          <a:xfrm>
            <a:off x="1978481" y="41283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219304" y="41280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047860" y="4445122"/>
            <a:ext cx="184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956892" y="4417978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77030" y="126136"/>
            <a:ext cx="79665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инновация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теориясы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әдістанымы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02568" y="821331"/>
            <a:ext cx="19501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zh-CN" sz="3600" b="1" dirty="0" smtClean="0">
                <a:solidFill>
                  <a:srgbClr val="00206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Жоспар</a:t>
            </a:r>
            <a:r>
              <a:rPr lang="ru-RU" altLang="zh-CN" sz="3600" b="1" dirty="0" smtClean="0">
                <a:solidFill>
                  <a:srgbClr val="00206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:</a:t>
            </a:r>
            <a:endParaRPr lang="zh-CN" altLang="en-US" sz="3600" b="1" dirty="0">
              <a:solidFill>
                <a:srgbClr val="002060"/>
              </a:solidFill>
              <a:latin typeface="Times New Roman" pitchFamily="18" charset="0"/>
              <a:ea typeface="Kozuka Gothic Pro R" panose="020B0400000000000000" pitchFamily="34" charset="-128"/>
              <a:cs typeface="Times New Roman" pitchFamily="18" charset="0"/>
            </a:endParaRPr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162838" y="1462797"/>
            <a:ext cx="813565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Білім берудегі инновациялық үдерістің түсінігі мен мәні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Білім берудегі инновацияларды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жіктеу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Инновацияны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бағалаудың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сипаттамалары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мен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өлшемдері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1" fill="hold" grpId="0" nodeType="withEffect" nodePh="1">
                                  <p:stCondLst>
                                    <p:cond delay="130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 nodePh="1">
                                  <p:stCondLst>
                                    <p:cond delay="130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 nodePh="1">
                                  <p:stCondLst>
                                    <p:cond delay="270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 nodePh="1">
                                  <p:stCondLst>
                                    <p:cond delay="270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45" grpId="0"/>
      <p:bldP spid="147" grpId="0"/>
      <p:bldP spid="150" grpId="0"/>
      <p:bldP spid="151" grpId="0"/>
      <p:bldP spid="1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Талқылайық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Білім берудегі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инновацияның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мәні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Мұғалімнің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инновациялық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ойлауын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қалыптастырудың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ішкі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факторлары қандай?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орындарының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тәжірибесінде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инновацияларды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дамытудың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сыртқы факторлары қандай?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37530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Білім берудегі инновациялық үдерістің түсінігі мен мәні</a:t>
            </a:r>
            <a:endParaRPr lang="zh-CN" alt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50583" y="1311388"/>
            <a:ext cx="768853" cy="6646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504178" y="2051995"/>
            <a:ext cx="300708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505803" y="331899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518328" y="384454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505802" y="4315216"/>
            <a:ext cx="274777" cy="281836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96940" y="2753195"/>
            <a:ext cx="5247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педагогикалық іс-әрекетіндегі жаңашылдық; </a:t>
            </a:r>
            <a:endParaRPr lang="zh-CN" altLang="en-US" sz="1400" dirty="0">
              <a:solidFill>
                <a:srgbClr val="002060"/>
              </a:solidFill>
              <a:latin typeface="Times New Roman" pitchFamily="18" charset="0"/>
              <a:ea typeface="方正兰亭细黑_GBK" panose="02000000000000000000" pitchFamily="2" charset="-122"/>
              <a:cs typeface="Times New Roman" pitchFamily="18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481255" y="2694775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pic>
        <p:nvPicPr>
          <p:cNvPr id="22" name="Рисунок 5" descr="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7742" y="251102"/>
            <a:ext cx="1270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4" descr="glob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8842" y="323210"/>
            <a:ext cx="1350963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Прямоугольник 31"/>
          <p:cNvSpPr/>
          <p:nvPr/>
        </p:nvSpPr>
        <p:spPr>
          <a:xfrm>
            <a:off x="3890803" y="3780163"/>
            <a:ext cx="52531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инновацияларды құру (туу, дамыту),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дамыту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пайдалану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тарату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кешенді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іс-шаралар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958225" y="4326348"/>
            <a:ext cx="51857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сапасын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басқару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жүйесі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87734" y="1955825"/>
            <a:ext cx="51458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дегеніміз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тәрбиелеудің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мақсаттарына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мазмұнына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әдістері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формаларына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жаңа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нәрсе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енгізу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мұғалім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оқушылардың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бірлескен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іс-әрекетін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ұйымдастыру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69322" y="3174421"/>
            <a:ext cx="50107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олардың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тиімділігін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арттыруға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бағытталған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тәрбиелеудің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мазмұны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технологиясының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өзгеруі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189673" y="1558600"/>
            <a:ext cx="1359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Түсініктері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 animBg="1"/>
      <p:bldP spid="25" grpId="0" animBg="1"/>
      <p:bldP spid="26" grpId="0" animBg="1"/>
      <p:bldP spid="27" grpId="0" animBg="1"/>
      <p:bldP spid="28" grpId="0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4362"/>
            <a:ext cx="9144000" cy="49806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5" name="直接连接符 94"/>
          <p:cNvCxnSpPr/>
          <p:nvPr/>
        </p:nvCxnSpPr>
        <p:spPr>
          <a:xfrm>
            <a:off x="515257" y="68674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4482783" y="1180443"/>
            <a:ext cx="184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TextBox 106"/>
          <p:cNvSpPr txBox="1"/>
          <p:nvPr/>
        </p:nvSpPr>
        <p:spPr>
          <a:xfrm>
            <a:off x="2160085" y="26788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1741714" y="2220686"/>
            <a:ext cx="5660572" cy="1204692"/>
          </a:xfrm>
          <a:custGeom>
            <a:avLst/>
            <a:gdLst>
              <a:gd name="connsiteX0" fmla="*/ 0 w 5660572"/>
              <a:gd name="connsiteY0" fmla="*/ 14514 h 1204692"/>
              <a:gd name="connsiteX1" fmla="*/ 1407886 w 5660572"/>
              <a:gd name="connsiteY1" fmla="*/ 1204685 h 1204692"/>
              <a:gd name="connsiteX2" fmla="*/ 2815772 w 5660572"/>
              <a:gd name="connsiteY2" fmla="*/ 0 h 1204692"/>
              <a:gd name="connsiteX3" fmla="*/ 4267200 w 5660572"/>
              <a:gd name="connsiteY3" fmla="*/ 1204685 h 1204692"/>
              <a:gd name="connsiteX4" fmla="*/ 5660572 w 5660572"/>
              <a:gd name="connsiteY4" fmla="*/ 0 h 1204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60572" h="1204692">
                <a:moveTo>
                  <a:pt x="0" y="14514"/>
                </a:moveTo>
                <a:cubicBezTo>
                  <a:pt x="469295" y="610809"/>
                  <a:pt x="938591" y="1207104"/>
                  <a:pt x="1407886" y="1204685"/>
                </a:cubicBezTo>
                <a:cubicBezTo>
                  <a:pt x="1877181" y="1202266"/>
                  <a:pt x="2339220" y="0"/>
                  <a:pt x="2815772" y="0"/>
                </a:cubicBezTo>
                <a:cubicBezTo>
                  <a:pt x="3292324" y="0"/>
                  <a:pt x="3793067" y="1204685"/>
                  <a:pt x="4267200" y="1204685"/>
                </a:cubicBezTo>
                <a:cubicBezTo>
                  <a:pt x="4741333" y="1204685"/>
                  <a:pt x="5411410" y="152400"/>
                  <a:pt x="5660572" y="0"/>
                </a:cubicBezTo>
              </a:path>
            </a:pathLst>
          </a:cu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grpSp>
        <p:nvGrpSpPr>
          <p:cNvPr id="2" name="组合 9"/>
          <p:cNvGrpSpPr/>
          <p:nvPr/>
        </p:nvGrpSpPr>
        <p:grpSpPr>
          <a:xfrm>
            <a:off x="1180871" y="1661152"/>
            <a:ext cx="1139038" cy="1139038"/>
            <a:chOff x="1180871" y="1661152"/>
            <a:chExt cx="1139038" cy="1139038"/>
          </a:xfrm>
        </p:grpSpPr>
        <p:grpSp>
          <p:nvGrpSpPr>
            <p:cNvPr id="3" name="组合 109"/>
            <p:cNvGrpSpPr/>
            <p:nvPr/>
          </p:nvGrpSpPr>
          <p:grpSpPr>
            <a:xfrm>
              <a:off x="118087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2" name="同心圆 1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4" name="TextBox 133"/>
            <p:cNvSpPr txBox="1"/>
            <p:nvPr/>
          </p:nvSpPr>
          <p:spPr>
            <a:xfrm>
              <a:off x="145928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000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4" name="组合 29"/>
          <p:cNvGrpSpPr/>
          <p:nvPr/>
        </p:nvGrpSpPr>
        <p:grpSpPr>
          <a:xfrm>
            <a:off x="2591676" y="2836786"/>
            <a:ext cx="1139038" cy="1139038"/>
            <a:chOff x="2591676" y="2836786"/>
            <a:chExt cx="1139038" cy="1139038"/>
          </a:xfrm>
        </p:grpSpPr>
        <p:grpSp>
          <p:nvGrpSpPr>
            <p:cNvPr id="5" name="组合 119"/>
            <p:cNvGrpSpPr/>
            <p:nvPr/>
          </p:nvGrpSpPr>
          <p:grpSpPr>
            <a:xfrm>
              <a:off x="259167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2" name="同心圆 1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2870089" y="3052362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000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6" name="组合 30"/>
          <p:cNvGrpSpPr/>
          <p:nvPr/>
        </p:nvGrpSpPr>
        <p:grpSpPr>
          <a:xfrm>
            <a:off x="4002481" y="1661152"/>
            <a:ext cx="1139038" cy="1139038"/>
            <a:chOff x="4002481" y="1661152"/>
            <a:chExt cx="1139038" cy="1139038"/>
          </a:xfrm>
        </p:grpSpPr>
        <p:grpSp>
          <p:nvGrpSpPr>
            <p:cNvPr id="7" name="组合 129"/>
            <p:cNvGrpSpPr/>
            <p:nvPr/>
          </p:nvGrpSpPr>
          <p:grpSpPr>
            <a:xfrm>
              <a:off x="400248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2" name="同心圆 1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6" name="TextBox 135"/>
            <p:cNvSpPr txBox="1"/>
            <p:nvPr/>
          </p:nvSpPr>
          <p:spPr>
            <a:xfrm>
              <a:off x="428089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000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8" name="组合 31"/>
          <p:cNvGrpSpPr/>
          <p:nvPr/>
        </p:nvGrpSpPr>
        <p:grpSpPr>
          <a:xfrm>
            <a:off x="5413286" y="2836786"/>
            <a:ext cx="1139038" cy="1139038"/>
            <a:chOff x="5413286" y="2836786"/>
            <a:chExt cx="1139038" cy="1139038"/>
          </a:xfrm>
        </p:grpSpPr>
        <p:grpSp>
          <p:nvGrpSpPr>
            <p:cNvPr id="9" name="组合 114"/>
            <p:cNvGrpSpPr/>
            <p:nvPr/>
          </p:nvGrpSpPr>
          <p:grpSpPr>
            <a:xfrm>
              <a:off x="541328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7" name="同心圆 1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7" name="TextBox 136"/>
            <p:cNvSpPr txBox="1"/>
            <p:nvPr/>
          </p:nvSpPr>
          <p:spPr>
            <a:xfrm>
              <a:off x="5691699" y="3052362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000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0" name="组合 32"/>
          <p:cNvGrpSpPr/>
          <p:nvPr/>
        </p:nvGrpSpPr>
        <p:grpSpPr>
          <a:xfrm>
            <a:off x="6824091" y="1661152"/>
            <a:ext cx="1139038" cy="1139038"/>
            <a:chOff x="6824091" y="1661152"/>
            <a:chExt cx="1139038" cy="1139038"/>
          </a:xfrm>
        </p:grpSpPr>
        <p:grpSp>
          <p:nvGrpSpPr>
            <p:cNvPr id="11" name="组合 124"/>
            <p:cNvGrpSpPr/>
            <p:nvPr/>
          </p:nvGrpSpPr>
          <p:grpSpPr>
            <a:xfrm>
              <a:off x="682409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7" name="同心圆 1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42" name="TextBox 141"/>
            <p:cNvSpPr txBox="1"/>
            <p:nvPr/>
          </p:nvSpPr>
          <p:spPr>
            <a:xfrm>
              <a:off x="710250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5</a:t>
              </a:r>
              <a:endParaRPr lang="zh-CN" altLang="en-US" sz="4000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978481" y="41283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662754" y="8804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219304" y="41280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6493362" y="8804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764088" y="1165930"/>
            <a:ext cx="2354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047860" y="4445122"/>
            <a:ext cx="184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7314503" y="1171178"/>
            <a:ext cx="184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964504" y="106471"/>
            <a:ext cx="75907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zh-CN" sz="2400" b="1" dirty="0" smtClean="0">
                <a:solidFill>
                  <a:srgbClr val="C0000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Білім беру </a:t>
            </a:r>
            <a:r>
              <a:rPr lang="ru-RU" altLang="zh-CN" sz="2400" b="1" dirty="0" err="1" smtClean="0">
                <a:solidFill>
                  <a:srgbClr val="C0000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жүйесіндегі</a:t>
            </a:r>
            <a:r>
              <a:rPr lang="ru-RU" altLang="zh-CN" sz="2400" b="1" dirty="0" smtClean="0">
                <a:solidFill>
                  <a:srgbClr val="C0000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 инновациялық үдерістің мәні</a:t>
            </a:r>
            <a:endParaRPr lang="zh-CN" altLang="en-US" sz="2400" b="1" dirty="0">
              <a:solidFill>
                <a:srgbClr val="C00000"/>
              </a:solidFill>
              <a:latin typeface="Times New Roman" pitchFamily="18" charset="0"/>
              <a:ea typeface="Kozuka Gothic Pro R" panose="020B0400000000000000" pitchFamily="34" charset="-128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093929" y="695358"/>
            <a:ext cx="29811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әлеуметтік-экономикалық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психологиялық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педагогикалық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ұйымдастырушылық-басқарушылық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аспектілері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0" y="801829"/>
            <a:ext cx="24989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инновациялық үдерісті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үш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элементі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инновацияларды құру, оны дамыту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қолдану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25676" y="3970200"/>
            <a:ext cx="30250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ғылыми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негізделген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мақсатты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пәнаралық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қызметтің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өнімі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440476" y="4102437"/>
            <a:ext cx="36763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өздігінен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жасалған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инновациялар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инновациялық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практиктер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авторлық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инновациялар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бастамалық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жобалар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6212909" y="640895"/>
            <a:ext cx="25365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педагогикалық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қауымдастықтың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жүйелік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инновацияны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қабылдауға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психологиялық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дайындығы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 nodePh="1">
                                  <p:stCondLst>
                                    <p:cond delay="130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 nodePh="1">
                                  <p:stCondLst>
                                    <p:cond delay="130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5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 nodePh="1">
                                  <p:stCondLst>
                                    <p:cond delay="270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4" fill="hold" grpId="0" nodeType="withEffect" nodePh="1">
                                  <p:stCondLst>
                                    <p:cond delay="320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4" fill="hold" grpId="0" nodeType="withEffect" nodePh="1">
                                  <p:stCondLst>
                                    <p:cond delay="320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5" grpId="0" animBg="1"/>
      <p:bldP spid="107" grpId="0"/>
      <p:bldP spid="35" grpId="0" animBg="1"/>
      <p:bldP spid="145" grpId="0"/>
      <p:bldP spid="146" grpId="0"/>
      <p:bldP spid="147" grpId="0"/>
      <p:bldP spid="148" grpId="0"/>
      <p:bldP spid="149" grpId="0"/>
      <p:bldP spid="150" grpId="0"/>
      <p:bldP spid="152" grpId="0"/>
      <p:bldP spid="1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55136" y="701946"/>
            <a:ext cx="2185594" cy="1254749"/>
            <a:chOff x="6059464" y="3524926"/>
            <a:chExt cx="2185594" cy="1254749"/>
          </a:xfrm>
        </p:grpSpPr>
        <p:grpSp>
          <p:nvGrpSpPr>
            <p:cNvPr id="38" name="组合 37"/>
            <p:cNvGrpSpPr/>
            <p:nvPr/>
          </p:nvGrpSpPr>
          <p:grpSpPr>
            <a:xfrm>
              <a:off x="6059464" y="3524926"/>
              <a:ext cx="2185594" cy="1254749"/>
              <a:chOff x="4304038" y="1286668"/>
              <a:chExt cx="3837942" cy="2824992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圆角矩形 38"/>
              <p:cNvSpPr/>
              <p:nvPr/>
            </p:nvSpPr>
            <p:spPr>
              <a:xfrm>
                <a:off x="4304038" y="1286668"/>
                <a:ext cx="3837942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4384257" y="1440538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168" name="组合 19"/>
            <p:cNvGrpSpPr/>
            <p:nvPr/>
          </p:nvGrpSpPr>
          <p:grpSpPr bwMode="auto">
            <a:xfrm>
              <a:off x="6303964" y="3902869"/>
              <a:ext cx="1802898" cy="328838"/>
              <a:chOff x="0" y="0"/>
              <a:chExt cx="1803711" cy="365588"/>
            </a:xfrm>
          </p:grpSpPr>
          <p:sp>
            <p:nvSpPr>
              <p:cNvPr id="6169" name="TextBox 87"/>
              <p:cNvSpPr>
                <a:spLocks noChangeArrowheads="1"/>
              </p:cNvSpPr>
              <p:nvPr/>
            </p:nvSpPr>
            <p:spPr bwMode="auto">
              <a:xfrm>
                <a:off x="17065" y="0"/>
                <a:ext cx="1786646" cy="3079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ru-RU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басқарушылық</a:t>
                </a:r>
                <a:endParaRPr lang="en-US" altLang="zh-CN" b="1" dirty="0">
                  <a:solidFill>
                    <a:srgbClr val="00206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170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136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kk-KZ" altLang="zh-CN" sz="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 </a:t>
                </a:r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33" name="直接连接符 32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1159876" y="128875"/>
            <a:ext cx="7634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b="1" dirty="0" smtClean="0">
                <a:solidFill>
                  <a:srgbClr val="C0000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Білім берудегі инновациялық </a:t>
            </a:r>
            <a:r>
              <a:rPr lang="ru-RU" altLang="zh-CN" b="1" dirty="0" err="1" smtClean="0">
                <a:solidFill>
                  <a:srgbClr val="C0000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процестің</a:t>
            </a:r>
            <a:r>
              <a:rPr lang="ru-RU" altLang="zh-CN" b="1" dirty="0" smtClean="0">
                <a:solidFill>
                  <a:srgbClr val="C0000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rgbClr val="C0000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құрылымдық</a:t>
            </a:r>
            <a:r>
              <a:rPr lang="ru-RU" altLang="zh-CN" b="1" dirty="0" smtClean="0">
                <a:solidFill>
                  <a:srgbClr val="C0000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 </a:t>
            </a:r>
            <a:r>
              <a:rPr lang="ru-RU" altLang="zh-CN" b="1" dirty="0" err="1" smtClean="0">
                <a:solidFill>
                  <a:srgbClr val="C00000"/>
                </a:solidFill>
                <a:latin typeface="Times New Roman" pitchFamily="18" charset="0"/>
                <a:ea typeface="Kozuka Gothic Pro R" panose="020B0400000000000000" pitchFamily="34" charset="-128"/>
                <a:cs typeface="Times New Roman" pitchFamily="18" charset="0"/>
              </a:rPr>
              <a:t>компоненттері</a:t>
            </a:r>
            <a:endParaRPr lang="zh-CN" altLang="en-US" b="1" dirty="0">
              <a:solidFill>
                <a:srgbClr val="C00000"/>
              </a:solidFill>
              <a:latin typeface="Times New Roman" pitchFamily="18" charset="0"/>
              <a:ea typeface="Kozuka Gothic Pro R" panose="020B0400000000000000" pitchFamily="34" charset="-128"/>
              <a:cs typeface="Times New Roman" pitchFamily="18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439529" y="763316"/>
            <a:ext cx="2185594" cy="1224902"/>
            <a:chOff x="6059464" y="3524926"/>
            <a:chExt cx="2185594" cy="1224902"/>
          </a:xfrm>
        </p:grpSpPr>
        <p:grpSp>
          <p:nvGrpSpPr>
            <p:cNvPr id="46" name="组合 45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41153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19"/>
            <p:cNvGrpSpPr/>
            <p:nvPr/>
          </p:nvGrpSpPr>
          <p:grpSpPr bwMode="auto">
            <a:xfrm>
              <a:off x="6197755" y="3829226"/>
              <a:ext cx="1904846" cy="553998"/>
              <a:chOff x="-106257" y="-81873"/>
              <a:chExt cx="1905705" cy="615911"/>
            </a:xfrm>
          </p:grpSpPr>
          <p:sp>
            <p:nvSpPr>
              <p:cNvPr id="48" name="TextBox 87"/>
              <p:cNvSpPr>
                <a:spLocks noChangeArrowheads="1"/>
              </p:cNvSpPr>
              <p:nvPr/>
            </p:nvSpPr>
            <p:spPr bwMode="auto">
              <a:xfrm>
                <a:off x="-106257" y="-81873"/>
                <a:ext cx="1829625" cy="6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ru-RU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субъект-субъектілік</a:t>
                </a:r>
                <a:r>
                  <a:rPr lang="ru-RU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kk-KZ" altLang="zh-CN" b="1" dirty="0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 </a:t>
                </a:r>
                <a:endParaRPr lang="en-US" altLang="zh-CN" b="1" dirty="0">
                  <a:solidFill>
                    <a:srgbClr val="00206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9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136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791353" y="720356"/>
            <a:ext cx="2185594" cy="1224902"/>
            <a:chOff x="6059464" y="3524926"/>
            <a:chExt cx="2185594" cy="1224902"/>
          </a:xfrm>
        </p:grpSpPr>
        <p:grpSp>
          <p:nvGrpSpPr>
            <p:cNvPr id="53" name="组合 52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圆角矩形 5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圆角矩形 57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19"/>
            <p:cNvGrpSpPr/>
            <p:nvPr/>
          </p:nvGrpSpPr>
          <p:grpSpPr bwMode="auto">
            <a:xfrm>
              <a:off x="6303964" y="3902869"/>
              <a:ext cx="1798637" cy="328838"/>
              <a:chOff x="0" y="0"/>
              <a:chExt cx="1799448" cy="365588"/>
            </a:xfrm>
          </p:grpSpPr>
          <p:sp>
            <p:nvSpPr>
              <p:cNvPr id="55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endParaRPr lang="en-US" altLang="zh-CN" sz="12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6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136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1" name="组合 51"/>
          <p:cNvGrpSpPr/>
          <p:nvPr/>
        </p:nvGrpSpPr>
        <p:grpSpPr>
          <a:xfrm>
            <a:off x="632102" y="3125007"/>
            <a:ext cx="2448627" cy="1623296"/>
            <a:chOff x="5803045" y="3524926"/>
            <a:chExt cx="2448627" cy="2223784"/>
          </a:xfrm>
        </p:grpSpPr>
        <p:grpSp>
          <p:nvGrpSpPr>
            <p:cNvPr id="42" name="组合 52"/>
            <p:cNvGrpSpPr/>
            <p:nvPr/>
          </p:nvGrpSpPr>
          <p:grpSpPr>
            <a:xfrm>
              <a:off x="5803045" y="3524926"/>
              <a:ext cx="2448627" cy="2091426"/>
              <a:chOff x="3853766" y="1286668"/>
              <a:chExt cx="4299835" cy="4708720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60" name="圆角矩形 5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圆角矩形 57"/>
              <p:cNvSpPr/>
              <p:nvPr/>
            </p:nvSpPr>
            <p:spPr>
              <a:xfrm>
                <a:off x="3853766" y="1347956"/>
                <a:ext cx="4299835" cy="464743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" name="组合 19"/>
            <p:cNvGrpSpPr/>
            <p:nvPr/>
          </p:nvGrpSpPr>
          <p:grpSpPr bwMode="auto">
            <a:xfrm>
              <a:off x="5882825" y="3724891"/>
              <a:ext cx="2282931" cy="2023819"/>
              <a:chOff x="-421328" y="-197867"/>
              <a:chExt cx="2283959" cy="2249994"/>
            </a:xfrm>
          </p:grpSpPr>
          <p:sp>
            <p:nvSpPr>
              <p:cNvPr id="44" name="TextBox 87"/>
              <p:cNvSpPr>
                <a:spLocks noChangeArrowheads="1"/>
              </p:cNvSpPr>
              <p:nvPr/>
            </p:nvSpPr>
            <p:spPr bwMode="auto">
              <a:xfrm>
                <a:off x="-421328" y="-197867"/>
                <a:ext cx="2283959" cy="22499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ru-RU" sz="1200" dirty="0" smtClean="0"/>
                  <a:t>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компоненттер</a:t>
                </a:r>
                <a:r>
                  <a:rPr lang="ru-RU" sz="14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жиынтығы</a:t>
                </a:r>
                <a:r>
                  <a:rPr lang="ru-RU" sz="14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: мотив,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мақсат</a:t>
                </a:r>
                <a:r>
                  <a:rPr lang="ru-RU" sz="14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міндеттер</a:t>
                </a:r>
                <a:r>
                  <a:rPr lang="ru-RU" sz="14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мазмұн</a:t>
                </a:r>
                <a:r>
                  <a:rPr lang="ru-RU" sz="14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оқыту</a:t>
                </a:r>
                <a:r>
                  <a:rPr lang="ru-RU" sz="14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формалары</a:t>
                </a:r>
                <a:r>
                  <a:rPr lang="ru-RU" sz="14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әдістері</a:t>
                </a:r>
                <a:r>
                  <a:rPr lang="ru-RU" sz="14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 мен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әдістері</a:t>
                </a:r>
                <a:r>
                  <a:rPr lang="ru-RU" sz="14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құралдары</a:t>
                </a:r>
                <a:r>
                  <a:rPr lang="ru-RU" sz="14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мен</a:t>
                </a:r>
                <a:r>
                  <a:rPr lang="ru-RU" sz="14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b="1" dirty="0" err="1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технологиялары</a:t>
                </a:r>
                <a:endParaRPr lang="ru-RU" sz="14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en-US" altLang="zh-CN" sz="1200" b="1" dirty="0">
                  <a:solidFill>
                    <a:srgbClr val="00206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9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136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2" name="组合 44"/>
          <p:cNvGrpSpPr/>
          <p:nvPr/>
        </p:nvGrpSpPr>
        <p:grpSpPr>
          <a:xfrm>
            <a:off x="3488624" y="3150575"/>
            <a:ext cx="2185594" cy="1525753"/>
            <a:chOff x="6059464" y="3524926"/>
            <a:chExt cx="2185594" cy="1224902"/>
          </a:xfrm>
        </p:grpSpPr>
        <p:grpSp>
          <p:nvGrpSpPr>
            <p:cNvPr id="63" name="组合 45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67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圆角矩形 50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4" name="组合 19"/>
            <p:cNvGrpSpPr/>
            <p:nvPr/>
          </p:nvGrpSpPr>
          <p:grpSpPr bwMode="auto">
            <a:xfrm>
              <a:off x="6246852" y="3676233"/>
              <a:ext cx="1855749" cy="864810"/>
              <a:chOff x="-57138" y="-251964"/>
              <a:chExt cx="1856586" cy="961457"/>
            </a:xfrm>
          </p:grpSpPr>
          <p:sp>
            <p:nvSpPr>
              <p:cNvPr id="65" name="TextBox 87"/>
              <p:cNvSpPr>
                <a:spLocks noChangeArrowheads="1"/>
              </p:cNvSpPr>
              <p:nvPr/>
            </p:nvSpPr>
            <p:spPr bwMode="auto">
              <a:xfrm>
                <a:off x="-57138" y="-251964"/>
                <a:ext cx="1835764" cy="961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ru-RU" altLang="zh-CN" sz="1400" b="1" dirty="0" err="1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білім</a:t>
                </a:r>
                <a:r>
                  <a:rPr lang="ru-RU" altLang="zh-CN" sz="1400" b="1" dirty="0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 беру </a:t>
                </a:r>
                <a:r>
                  <a:rPr lang="ru-RU" altLang="zh-CN" sz="1400" b="1" dirty="0" err="1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үдерісін</a:t>
                </a:r>
                <a:r>
                  <a:rPr lang="ru-RU" altLang="zh-CN" sz="1400" b="1" dirty="0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 </a:t>
                </a:r>
                <a:r>
                  <a:rPr lang="ru-RU" altLang="zh-CN" sz="1400" b="1" dirty="0" err="1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дамытудың</a:t>
                </a:r>
                <a:r>
                  <a:rPr lang="ru-RU" altLang="zh-CN" sz="1400" b="1" dirty="0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 </a:t>
                </a:r>
                <a:r>
                  <a:rPr lang="ru-RU" altLang="zh-CN" sz="1400" b="1" dirty="0" err="1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барлық</a:t>
                </a:r>
                <a:r>
                  <a:rPr lang="ru-RU" altLang="zh-CN" sz="1400" b="1" dirty="0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 </a:t>
                </a:r>
                <a:r>
                  <a:rPr lang="ru-RU" altLang="zh-CN" sz="1400" b="1" dirty="0" err="1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субъектілерінің</a:t>
                </a:r>
                <a:r>
                  <a:rPr lang="ru-RU" altLang="zh-CN" sz="1400" b="1" dirty="0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 инновациялық </a:t>
                </a:r>
                <a:r>
                  <a:rPr lang="ru-RU" altLang="zh-CN" sz="1400" b="1" dirty="0" err="1" smtClean="0">
                    <a:solidFill>
                      <a:srgbClr val="00206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  <a:sym typeface="微软雅黑" panose="020B0503020204020204" pitchFamily="34" charset="-122"/>
                  </a:rPr>
                  <a:t>қызметі</a:t>
                </a:r>
                <a:endParaRPr lang="en-US" altLang="zh-CN" sz="1400" b="1" dirty="0">
                  <a:solidFill>
                    <a:srgbClr val="00206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6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136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9" name="组合 1"/>
          <p:cNvGrpSpPr/>
          <p:nvPr/>
        </p:nvGrpSpPr>
        <p:grpSpPr>
          <a:xfrm>
            <a:off x="6101400" y="3068457"/>
            <a:ext cx="2185594" cy="1552638"/>
            <a:chOff x="6059464" y="3474515"/>
            <a:chExt cx="2185594" cy="1411489"/>
          </a:xfrm>
        </p:grpSpPr>
        <p:grpSp>
          <p:nvGrpSpPr>
            <p:cNvPr id="70" name="组合 37"/>
            <p:cNvGrpSpPr/>
            <p:nvPr/>
          </p:nvGrpSpPr>
          <p:grpSpPr>
            <a:xfrm>
              <a:off x="6059464" y="3474515"/>
              <a:ext cx="2185594" cy="1411489"/>
              <a:chOff x="4304038" y="1173171"/>
              <a:chExt cx="3837942" cy="317788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74" name="圆角矩形 38"/>
              <p:cNvSpPr/>
              <p:nvPr/>
            </p:nvSpPr>
            <p:spPr>
              <a:xfrm>
                <a:off x="4304038" y="1173171"/>
                <a:ext cx="3837942" cy="317788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圆角矩形 39"/>
              <p:cNvSpPr/>
              <p:nvPr/>
            </p:nvSpPr>
            <p:spPr>
              <a:xfrm>
                <a:off x="4384257" y="1440538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1" name="组合 19"/>
            <p:cNvGrpSpPr/>
            <p:nvPr/>
          </p:nvGrpSpPr>
          <p:grpSpPr bwMode="auto">
            <a:xfrm>
              <a:off x="6303964" y="3902869"/>
              <a:ext cx="1798637" cy="328838"/>
              <a:chOff x="0" y="0"/>
              <a:chExt cx="1799448" cy="365588"/>
            </a:xfrm>
          </p:grpSpPr>
          <p:sp>
            <p:nvSpPr>
              <p:cNvPr id="72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endParaRPr lang="en-US" altLang="zh-CN" sz="1200" dirty="0">
                  <a:solidFill>
                    <a:srgbClr val="1A3F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3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136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kk-KZ" altLang="zh-CN" sz="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 </a:t>
                </a:r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76" name="Прямоугольник 75"/>
          <p:cNvSpPr/>
          <p:nvPr/>
        </p:nvSpPr>
        <p:spPr>
          <a:xfrm>
            <a:off x="963496" y="1104469"/>
            <a:ext cx="1890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іс-әрекеттік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7" name="直接连接符 88"/>
          <p:cNvCxnSpPr/>
          <p:nvPr/>
        </p:nvCxnSpPr>
        <p:spPr>
          <a:xfrm flipV="1">
            <a:off x="1749020" y="1988360"/>
            <a:ext cx="6137" cy="1012591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8"/>
          <p:cNvCxnSpPr/>
          <p:nvPr/>
        </p:nvCxnSpPr>
        <p:spPr>
          <a:xfrm flipV="1">
            <a:off x="4417554" y="2091664"/>
            <a:ext cx="6137" cy="1012591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8"/>
          <p:cNvCxnSpPr/>
          <p:nvPr/>
        </p:nvCxnSpPr>
        <p:spPr>
          <a:xfrm flipV="1">
            <a:off x="7141320" y="2072231"/>
            <a:ext cx="6137" cy="1012591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Прямоугольник 87"/>
          <p:cNvSpPr/>
          <p:nvPr/>
        </p:nvSpPr>
        <p:spPr>
          <a:xfrm>
            <a:off x="6290067" y="3264663"/>
            <a:ext cx="192725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жоспарлау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ұйымдастыру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бағыттау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бақылау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кезіндегі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өзара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іс-қимыл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00"/>
                            </p:stCondLst>
                            <p:childTnLst>
                              <p:par>
                                <p:cTn id="5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00"/>
                            </p:stCondLst>
                            <p:childTnLst>
                              <p:par>
                                <p:cTn id="6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37530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Білім берудегі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инновациялардың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жіктелуі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50583" y="1311388"/>
            <a:ext cx="768853" cy="6646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504178" y="2051995"/>
            <a:ext cx="300708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505803" y="331899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518328" y="384454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505802" y="4315216"/>
            <a:ext cx="274777" cy="281836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21486" y="2673415"/>
            <a:ext cx="5222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Жүйелілік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zh-CN" altLang="en-US" sz="1400" dirty="0">
              <a:solidFill>
                <a:srgbClr val="002060"/>
              </a:solidFill>
              <a:latin typeface="Times New Roman" pitchFamily="18" charset="0"/>
              <a:ea typeface="方正兰亭细黑_GBK" panose="02000000000000000000" pitchFamily="2" charset="-122"/>
              <a:cs typeface="Times New Roman" pitchFamily="18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481255" y="2694775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pic>
        <p:nvPicPr>
          <p:cNvPr id="22" name="Рисунок 5" descr="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237" y="0"/>
            <a:ext cx="1270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4" descr="glob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3037" y="0"/>
            <a:ext cx="1350963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Прямоугольник 31"/>
          <p:cNvSpPr/>
          <p:nvPr/>
        </p:nvSpPr>
        <p:spPr>
          <a:xfrm>
            <a:off x="3890803" y="3823121"/>
            <a:ext cx="52531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Модификациялық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958225" y="4326348"/>
            <a:ext cx="51857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Локальдық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87734" y="1955825"/>
            <a:ext cx="51458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Технологиялық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87733" y="3284885"/>
            <a:ext cx="50107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Модульдік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366097" y="92015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Болашақ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мұғалімдерді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педагогикалық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инновацияның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өмірлік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циклінің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барлық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кезеңдерінде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ғылыми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зерттеулерден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бастап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маркетингтік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қолдау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қолдауға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дейін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инновацияларды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әзірлеу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енгізуді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ұйымдастыруға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басқаруға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даярлау</a:t>
            </a:r>
            <a:endParaRPr lang="ru-RU" sz="1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 animBg="1"/>
      <p:bldP spid="25" grpId="0" animBg="1"/>
      <p:bldP spid="26" grpId="0" animBg="1"/>
      <p:bldP spid="27" grpId="0" animBg="1"/>
      <p:bldP spid="28" grpId="0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historich.ru/innovacionnij-menedjment-v-obrazovanii/20463_html_82026c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840" y="644375"/>
            <a:ext cx="8002534" cy="3811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8630" y="216382"/>
            <a:ext cx="7692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Тапсырма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кестені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зерттеп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берудегі инновация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түрлерін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тұжырымдау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椭圆 33"/>
          <p:cNvSpPr/>
          <p:nvPr/>
        </p:nvSpPr>
        <p:spPr>
          <a:xfrm>
            <a:off x="260255" y="217644"/>
            <a:ext cx="377984" cy="279446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7032500" y="4559551"/>
            <a:ext cx="15124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по книге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П.Дракера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5364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1202500" y="200067"/>
            <a:ext cx="7071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zh-CN" sz="2000" b="1" spc="300" dirty="0" smtClean="0">
                <a:solidFill>
                  <a:srgbClr val="002060"/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rPr>
              <a:t>Рефлексия </a:t>
            </a:r>
            <a:r>
              <a:rPr lang="ru-RU" altLang="zh-CN" sz="2000" b="1" spc="300" dirty="0" err="1" smtClean="0">
                <a:solidFill>
                  <a:srgbClr val="002060"/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rPr>
              <a:t>және</a:t>
            </a:r>
            <a:r>
              <a:rPr lang="ru-RU" altLang="zh-CN" sz="2000" b="1" spc="300" dirty="0" smtClean="0">
                <a:solidFill>
                  <a:srgbClr val="002060"/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rgbClr val="002060"/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rPr>
              <a:t>түсіндіру</a:t>
            </a:r>
            <a:r>
              <a:rPr lang="ru-RU" altLang="zh-CN" sz="2000" b="1" spc="300" dirty="0" smtClean="0">
                <a:solidFill>
                  <a:srgbClr val="002060"/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rgbClr val="002060"/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rPr>
              <a:t>үшін</a:t>
            </a:r>
            <a:r>
              <a:rPr lang="ru-RU" altLang="zh-CN" sz="2000" b="1" spc="300" dirty="0" smtClean="0">
                <a:solidFill>
                  <a:srgbClr val="002060"/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rPr>
              <a:t> </a:t>
            </a:r>
            <a:r>
              <a:rPr lang="ru-RU" altLang="zh-CN" sz="2000" b="1" spc="300" dirty="0" err="1" smtClean="0">
                <a:solidFill>
                  <a:srgbClr val="002060"/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rPr>
              <a:t>сұрақтар</a:t>
            </a:r>
            <a:endParaRPr lang="zh-CN" altLang="en-US" sz="2000" b="1" spc="300" dirty="0">
              <a:solidFill>
                <a:srgbClr val="002060"/>
              </a:solidFill>
              <a:latin typeface="Times New Roman" pitchFamily="18" charset="0"/>
              <a:ea typeface="方正兰亭细黑_GBK" panose="02000000000000000000" pitchFamily="2" charset="-122"/>
              <a:cs typeface="Times New Roman" pitchFamily="18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3891671" y="282036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34"/>
          <p:cNvSpPr/>
          <p:nvPr/>
        </p:nvSpPr>
        <p:spPr>
          <a:xfrm rot="5400000" flipV="1">
            <a:off x="6754664" y="2627338"/>
            <a:ext cx="1966585" cy="2160740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 rot="5400000">
            <a:off x="913105" y="627598"/>
            <a:ext cx="1418407" cy="1766545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2941553" y="908137"/>
            <a:ext cx="5375990" cy="1425061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3" name="圆角矩形 2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82252" y="2530258"/>
            <a:ext cx="5802695" cy="2517731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1" name="圆角矩形 3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rgbClr val="1A3F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23"/>
          <p:cNvSpPr>
            <a:spLocks noChangeArrowheads="1"/>
          </p:cNvSpPr>
          <p:nvPr/>
        </p:nvSpPr>
        <p:spPr bwMode="auto">
          <a:xfrm>
            <a:off x="3115273" y="1427460"/>
            <a:ext cx="47529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ru-RU" altLang="zh-CN" sz="2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Білім берудегі </a:t>
            </a:r>
            <a:r>
              <a:rPr lang="ru-RU" altLang="zh-CN" sz="2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инновациялардың</a:t>
            </a:r>
            <a:r>
              <a:rPr lang="ru-RU" altLang="zh-CN" sz="2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2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жіктелуін</a:t>
            </a:r>
            <a:r>
              <a:rPr lang="ru-RU" altLang="zh-CN" sz="2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2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қалай</a:t>
            </a:r>
            <a:r>
              <a:rPr lang="ru-RU" altLang="zh-CN" sz="2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2400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қолданады</a:t>
            </a:r>
            <a:r>
              <a:rPr lang="ru-RU" altLang="zh-CN" sz="2400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?</a:t>
            </a:r>
            <a:endParaRPr lang="en-US" altLang="zh-CN" sz="2400" b="1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微软雅黑" panose="020B0503020204020204" pitchFamily="34" charset="-122"/>
            </a:endParaRPr>
          </a:p>
        </p:txBody>
      </p:sp>
      <p:sp>
        <p:nvSpPr>
          <p:cNvPr id="38" name="TextBox 24"/>
          <p:cNvSpPr>
            <a:spLocks noChangeArrowheads="1"/>
          </p:cNvSpPr>
          <p:nvPr/>
        </p:nvSpPr>
        <p:spPr bwMode="auto">
          <a:xfrm>
            <a:off x="960990" y="1396498"/>
            <a:ext cx="874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kk-KZ" altLang="zh-CN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Не үшін</a:t>
            </a:r>
            <a:r>
              <a:rPr lang="ru-RU" altLang="zh-CN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?</a:t>
            </a:r>
            <a:endParaRPr lang="zh-CN" altLang="en-US" b="1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9" name="TextBox 31"/>
          <p:cNvSpPr>
            <a:spLocks noChangeArrowheads="1"/>
          </p:cNvSpPr>
          <p:nvPr/>
        </p:nvSpPr>
        <p:spPr bwMode="auto">
          <a:xfrm>
            <a:off x="7014576" y="3125244"/>
            <a:ext cx="173485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Педагог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үшін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инновациялардың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жіктелуі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туралы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білім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мен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түсінік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не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береді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?</a:t>
            </a:r>
            <a:endParaRPr lang="zh-CN" altLang="en-US" sz="1400" b="1" dirty="0">
              <a:solidFill>
                <a:schemeClr val="bg1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40" name="TextBox 25"/>
          <p:cNvSpPr>
            <a:spLocks noChangeArrowheads="1"/>
          </p:cNvSpPr>
          <p:nvPr/>
        </p:nvSpPr>
        <p:spPr bwMode="auto">
          <a:xfrm>
            <a:off x="1165225" y="3373280"/>
            <a:ext cx="49672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b="1" dirty="0" smtClean="0">
                <a:solidFill>
                  <a:srgbClr val="C1DCE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en-US" altLang="zh-CN" sz="1000" b="1" dirty="0">
              <a:solidFill>
                <a:srgbClr val="C1DCE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82667" y="2687553"/>
            <a:ext cx="568681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үдерісінің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дәстүрлі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репродуктивті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бағдары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шеңберінде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кепілдендірілген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нәтижелерге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қол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жеткізуге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бағытталған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инновациялар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модернизация;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дәстүрлі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үдерісін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оның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зерттеушілік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сипатын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етуге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оқу-танымдық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қызметті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ұйымдастыруға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жаңаша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түрлендіретін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инновациялар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43" grpId="0" animBg="1"/>
      <p:bldP spid="75" grpId="0"/>
      <p:bldP spid="33" grpId="0" bldLvl="0" autoUpdateAnimBg="0"/>
      <p:bldP spid="38" grpId="0" bldLvl="0" autoUpdateAnimBg="0"/>
      <p:bldP spid="39" grpId="0" bldLvl="0" autoUpdateAnimBg="0"/>
      <p:bldP spid="40" grpId="0" bldLvl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292.毕业论文答辩PPT模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762</Words>
  <Application>Microsoft Office PowerPoint</Application>
  <PresentationFormat>Экран (16:9)</PresentationFormat>
  <Paragraphs>128</Paragraphs>
  <Slides>16</Slides>
  <Notes>14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8" baseType="lpstr">
      <vt:lpstr>Arial</vt:lpstr>
      <vt:lpstr>Times New Roman</vt:lpstr>
      <vt:lpstr>Calibri</vt:lpstr>
      <vt:lpstr>宋体</vt:lpstr>
      <vt:lpstr>方正超粗黑简体</vt:lpstr>
      <vt:lpstr>微软雅黑</vt:lpstr>
      <vt:lpstr>方正兰亭细黑_GBK</vt:lpstr>
      <vt:lpstr>Kozuka Gothic Pro R</vt:lpstr>
      <vt:lpstr>Watford DB</vt:lpstr>
      <vt:lpstr>造字工房劲黑（非商用）常规体</vt:lpstr>
      <vt:lpstr>造字工房俊雅锐宋体验版常规体</vt:lpstr>
      <vt:lpstr>1</vt:lpstr>
      <vt:lpstr>Слайд 1</vt:lpstr>
      <vt:lpstr>Слайд 2</vt:lpstr>
      <vt:lpstr>Талқылайық: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1292.毕业论文答辩PPT模板</dc:title>
  <dc:subject>1</dc:subject>
  <dc:creator>ИБЦ</dc:creator>
  <dc:description>1</dc:description>
  <cp:lastModifiedBy>ИБЦ</cp:lastModifiedBy>
  <cp:revision>52</cp:revision>
  <dcterms:created xsi:type="dcterms:W3CDTF">2015-01-23T04:02:00Z</dcterms:created>
  <dcterms:modified xsi:type="dcterms:W3CDTF">2020-11-25T08:07:18Z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