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5" r:id="rId2"/>
    <p:sldId id="314" r:id="rId3"/>
    <p:sldId id="260" r:id="rId4"/>
    <p:sldId id="317" r:id="rId5"/>
    <p:sldId id="263" r:id="rId6"/>
    <p:sldId id="277" r:id="rId7"/>
    <p:sldId id="315" r:id="rId8"/>
    <p:sldId id="279" r:id="rId9"/>
    <p:sldId id="280" r:id="rId10"/>
    <p:sldId id="318" r:id="rId11"/>
    <p:sldId id="283" r:id="rId12"/>
    <p:sldId id="288" r:id="rId13"/>
    <p:sldId id="293" r:id="rId14"/>
    <p:sldId id="307" r:id="rId15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9E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2" autoAdjust="0"/>
    <p:restoredTop sz="94659" autoAdjust="0"/>
  </p:normalViewPr>
  <p:slideViewPr>
    <p:cSldViewPr>
      <p:cViewPr varScale="1">
        <p:scale>
          <a:sx n="112" d="100"/>
          <a:sy n="112" d="100"/>
        </p:scale>
        <p:origin x="-342" y="60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1C0ED-1C8B-4FF3-91A6-E652895D4634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ED419-5B3F-423C-8358-46E41EBE13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9824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2216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2216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0541305"/>
      </p:ext>
    </p:extLst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1619744"/>
      </p:ext>
    </p:extLst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047139"/>
      </p:ext>
    </p:extLst>
  </p:cSld>
  <p:clrMapOvr>
    <a:masterClrMapping/>
  </p:clrMapOvr>
  <p:transition spd="slow" advClick="0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67668130"/>
      </p:ext>
    </p:extLst>
  </p:cSld>
  <p:clrMapOvr>
    <a:masterClrMapping/>
  </p:clrMapOvr>
  <p:transition spd="slow" advClick="0" advTm="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41882151"/>
      </p:ext>
    </p:extLst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4584243"/>
      </p:ext>
    </p:extLst>
  </p:cSld>
  <p:clrMapOvr>
    <a:masterClrMapping/>
  </p:clrMapOvr>
  <p:transition spd="slow" advClick="0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0823178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3908321"/>
      </p:ext>
    </p:extLst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344553"/>
      </p:ext>
    </p:extLst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2556688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5023154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222368"/>
      </p:ext>
    </p:extLst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8382547"/>
      </p:ext>
    </p:extLst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22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ransition spd="slow" advClick="0" advTm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/>
          <p:cNvSpPr/>
          <p:nvPr/>
        </p:nvSpPr>
        <p:spPr>
          <a:xfrm>
            <a:off x="2915816" y="3363838"/>
            <a:ext cx="4464496" cy="316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kk-KZ" sz="11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924000" y="915566"/>
            <a:ext cx="1296000" cy="1296000"/>
            <a:chOff x="3832651" y="1100471"/>
            <a:chExt cx="1296000" cy="1296000"/>
          </a:xfrm>
        </p:grpSpPr>
        <p:sp>
          <p:nvSpPr>
            <p:cNvPr id="48" name="椭圆 47"/>
            <p:cNvSpPr/>
            <p:nvPr/>
          </p:nvSpPr>
          <p:spPr>
            <a:xfrm>
              <a:off x="3832651" y="1100471"/>
              <a:ext cx="1296000" cy="129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  <a:gs pos="0">
                  <a:srgbClr val="CDCDCD"/>
                </a:gs>
              </a:gsLst>
              <a:lin ang="189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868583" y="1136403"/>
              <a:ext cx="1224136" cy="122413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400000" scaled="0"/>
              <a:tileRect/>
            </a:gradFill>
            <a:ln w="28575">
              <a:noFill/>
            </a:ln>
            <a:effectLst>
              <a:outerShdw blurRad="317500" dist="228600" dir="72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812051" y="1309130"/>
            <a:ext cx="1656184" cy="508869"/>
            <a:chOff x="755576" y="627534"/>
            <a:chExt cx="1800200" cy="508869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475656" y="1309129"/>
            <a:ext cx="1656184" cy="508869"/>
            <a:chOff x="755576" y="627534"/>
            <a:chExt cx="1800200" cy="508869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/>
          <p:cNvSpPr txBox="1"/>
          <p:nvPr/>
        </p:nvSpPr>
        <p:spPr>
          <a:xfrm>
            <a:off x="7452320" y="4515966"/>
            <a:ext cx="169168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k-KZ" altLang="zh-CN" sz="1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8 апта </a:t>
            </a:r>
            <a:endParaRPr lang="zh-CN" altLang="en-US" sz="15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364088" y="4803998"/>
            <a:ext cx="3779912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k-KZ" altLang="zh-CN" sz="1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Магистратура “Педагогика және психология”</a:t>
            </a:r>
            <a:endParaRPr lang="zh-CN" altLang="en-US" sz="15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8" name="圆角矩形 77"/>
          <p:cNvSpPr/>
          <p:nvPr/>
        </p:nvSpPr>
        <p:spPr>
          <a:xfrm>
            <a:off x="2354493" y="2765444"/>
            <a:ext cx="4593771" cy="549896"/>
          </a:xfrm>
          <a:prstGeom prst="roundRect">
            <a:avLst>
              <a:gd name="adj" fmla="val 2275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innerShdw blurRad="152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9" name="Text Box 64"/>
          <p:cNvSpPr txBox="1">
            <a:spLocks noChangeArrowheads="1"/>
          </p:cNvSpPr>
          <p:nvPr/>
        </p:nvSpPr>
        <p:spPr bwMode="auto">
          <a:xfrm>
            <a:off x="2699792" y="2790292"/>
            <a:ext cx="4248472" cy="56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kk-KZ" altLang="zh-CN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Айдналиева Назгүл Аманжоловна педагогика ғылымдарының кандидаты</a:t>
            </a:r>
            <a:endParaRPr lang="en-US" altLang="zh-CN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80" name="组合 79"/>
          <p:cNvGrpSpPr>
            <a:grpSpLocks noChangeAspect="1"/>
          </p:cNvGrpSpPr>
          <p:nvPr/>
        </p:nvGrpSpPr>
        <p:grpSpPr>
          <a:xfrm>
            <a:off x="2060970" y="2685249"/>
            <a:ext cx="668044" cy="668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83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40392"/>
            <a:ext cx="967073" cy="23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文本框 21"/>
          <p:cNvSpPr txBox="1"/>
          <p:nvPr/>
        </p:nvSpPr>
        <p:spPr>
          <a:xfrm>
            <a:off x="3491880" y="4371950"/>
            <a:ext cx="2464554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altLang="zh-CN" sz="1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Лекция 8.</a:t>
            </a:r>
            <a:endParaRPr lang="zh-CN" altLang="en-US" sz="11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pic>
        <p:nvPicPr>
          <p:cNvPr id="32" name="Рисунок 31" descr="https://vestnik-mgou.ru/images/series/ped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915566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771800" y="3310504"/>
            <a:ext cx="61206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ЖОО-да инновациялық педагогикалық технологиялары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89428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224E-6 L 0.47448 4.22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618 L 0.46701 0.00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76" grpId="0"/>
      <p:bldP spid="77" grpId="0"/>
      <p:bldP spid="78" grpId="0" animBg="1"/>
      <p:bldP spid="79" grpId="0"/>
      <p:bldP spid="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肘形连接符 22"/>
          <p:cNvCxnSpPr/>
          <p:nvPr/>
        </p:nvCxnSpPr>
        <p:spPr>
          <a:xfrm rot="5400000" flipH="1" flipV="1">
            <a:off x="1368439" y="1697578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连接符 29"/>
          <p:cNvCxnSpPr/>
          <p:nvPr/>
        </p:nvCxnSpPr>
        <p:spPr>
          <a:xfrm rot="16200000" flipH="1">
            <a:off x="2631160" y="3188570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肘形连接符 31"/>
          <p:cNvCxnSpPr/>
          <p:nvPr/>
        </p:nvCxnSpPr>
        <p:spPr>
          <a:xfrm rot="5400000" flipH="1" flipV="1">
            <a:off x="3902600" y="1697578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/>
          <p:nvPr/>
        </p:nvCxnSpPr>
        <p:spPr>
          <a:xfrm rot="16200000" flipH="1">
            <a:off x="5137364" y="3188570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/>
          <p:nvPr/>
        </p:nvCxnSpPr>
        <p:spPr>
          <a:xfrm rot="5400000" flipH="1" flipV="1">
            <a:off x="6369005" y="1697578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肘形连接符 37"/>
          <p:cNvCxnSpPr/>
          <p:nvPr/>
        </p:nvCxnSpPr>
        <p:spPr>
          <a:xfrm rot="16200000" flipH="1">
            <a:off x="7654606" y="3188571"/>
            <a:ext cx="702078" cy="601779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0" y="2563924"/>
            <a:ext cx="9001068" cy="385868"/>
          </a:xfrm>
          <a:prstGeom prst="rightArrow">
            <a:avLst/>
          </a:prstGeom>
          <a:solidFill>
            <a:srgbClr val="679E2A"/>
          </a:solidFill>
          <a:ln w="38100">
            <a:noFill/>
          </a:ln>
          <a:effectLst>
            <a:innerShdw blurRad="165100" dist="635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043608" y="2382336"/>
            <a:ext cx="864096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қызығушылық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267744" y="2382336"/>
            <a:ext cx="864095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1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қайшылық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567357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тәсілдер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820459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сәйкестендіру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073561" y="2382336"/>
            <a:ext cx="756182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тапсырма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326664" y="2382336"/>
            <a:ext cx="773728" cy="75608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99592" y="987574"/>
            <a:ext cx="18904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жағдайдың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пайда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болу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шарты</a:t>
            </a:r>
            <a:endParaRPr lang="zh-CN" altLang="en-US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03648" y="3507854"/>
            <a:ext cx="1890456" cy="7463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жағдайдың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негізі</a:t>
            </a:r>
            <a:endParaRPr lang="en-US" altLang="zh-CN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99792" y="483518"/>
            <a:ext cx="2088232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сұрақтар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қою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жұмбақтар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элементтері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танымдық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«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интригалар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»</a:t>
            </a:r>
            <a:endParaRPr lang="zh-CN" altLang="en-US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39952" y="3579862"/>
            <a:ext cx="1890456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нақты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оқу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материалының</a:t>
            </a:r>
            <a:r>
              <a:rPr lang="ru-RU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ерекшелігі</a:t>
            </a:r>
            <a:endParaRPr lang="zh-CN" altLang="en-US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96136" y="843558"/>
            <a:ext cx="2232248" cy="10541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ашықтық</a:t>
            </a:r>
            <a:r>
              <a:rPr lang="ru-RU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көп</a:t>
            </a:r>
            <a:r>
              <a:rPr lang="ru-RU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вариативтілік</a:t>
            </a:r>
            <a:r>
              <a:rPr lang="ru-RU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ақыл-ой</a:t>
            </a:r>
            <a:r>
              <a:rPr lang="ru-RU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әрекеті</a:t>
            </a:r>
            <a:r>
              <a:rPr lang="ru-RU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қызметіне</a:t>
            </a:r>
            <a:r>
              <a:rPr lang="ru-RU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басшылық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72200" y="3579862"/>
            <a:ext cx="1890456" cy="1300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мәселені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жағдайды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жобалау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ғылыми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теория мен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практиканы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endParaRPr lang="zh-CN" altLang="en-US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115616" y="0"/>
            <a:ext cx="77048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орындарындағы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дидактикадағы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ситуациямен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істеу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логикасы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085426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28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288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9" grpId="0"/>
      <p:bldP spid="31" grpId="0"/>
      <p:bldP spid="33" grpId="0"/>
      <p:bldP spid="35" grpId="0"/>
      <p:bldP spid="37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63688" y="195486"/>
            <a:ext cx="81014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Проблемалық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оқыту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әдістері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67544" y="2139703"/>
            <a:ext cx="1872208" cy="1080120"/>
            <a:chOff x="674032" y="2082563"/>
            <a:chExt cx="1336764" cy="1336751"/>
          </a:xfrm>
        </p:grpSpPr>
        <p:sp>
          <p:nvSpPr>
            <p:cNvPr id="41" name="椭圆 40"/>
            <p:cNvSpPr/>
            <p:nvPr/>
          </p:nvSpPr>
          <p:spPr bwMode="auto">
            <a:xfrm>
              <a:off x="674032" y="2082563"/>
              <a:ext cx="1336764" cy="13367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文本框 29"/>
            <p:cNvSpPr txBox="1"/>
            <p:nvPr/>
          </p:nvSpPr>
          <p:spPr>
            <a:xfrm>
              <a:off x="906066" y="2462212"/>
              <a:ext cx="138564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843808" y="1995686"/>
            <a:ext cx="1584176" cy="1368153"/>
            <a:chOff x="2827089" y="2082563"/>
            <a:chExt cx="1336764" cy="1336751"/>
          </a:xfrm>
        </p:grpSpPr>
        <p:sp>
          <p:nvSpPr>
            <p:cNvPr id="39" name="椭圆 38"/>
            <p:cNvSpPr/>
            <p:nvPr/>
          </p:nvSpPr>
          <p:spPr bwMode="auto">
            <a:xfrm>
              <a:off x="2827089" y="2082563"/>
              <a:ext cx="1336764" cy="13367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文本框 53"/>
            <p:cNvSpPr txBox="1"/>
            <p:nvPr/>
          </p:nvSpPr>
          <p:spPr>
            <a:xfrm>
              <a:off x="3059906" y="2462212"/>
              <a:ext cx="138564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0" y="3250684"/>
            <a:ext cx="2475085" cy="132342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жаңа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білім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сұрақтың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тапсырманың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немесе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жағдайдың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сипаты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арқылы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енгізіледі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Таным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процесі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қызметіне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жақындады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Ашылуы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шешілуі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керек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қарама-қайшылықтары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бар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мәселенің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мазмұны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дәстүрлі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заманауи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көзқарастарды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жинақтау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талдау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арқылы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ашылады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27784" y="3435846"/>
            <a:ext cx="2376264" cy="147731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педагог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студенттермен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бірге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жасайды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мәселені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шешуге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арналған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қадамдарды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жоспарлайды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мәселені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тұжырымдайды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қосымша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мәліметтерді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ұсынады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іздеу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өрісін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шектейді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қорытынды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шығарады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Студенттерге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тапсырма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бере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отырып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сұрақтар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қойылады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Қорытынды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32040" y="3723878"/>
            <a:ext cx="2088232" cy="116954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оқытушының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студенттердің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ізденушілік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танымдық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іс-әрекетін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тәуелсіз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шығармашылық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шешімдерді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қажет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ететін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танымдық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практикалық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міндеттер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қоюы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арқылы</a:t>
            </a:r>
            <a:r>
              <a:rPr lang="ru-RU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ұйымдастыру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48264" y="3363838"/>
            <a:ext cx="2195736" cy="1631206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білім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беру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сабағының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кеңістігінде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студенттердің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дербестігі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белсенділігі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ойлауының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әр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түрлі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формаларын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көрсету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үшін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қолайлы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жағдайлар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жасау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;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бағалау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мен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негізсіз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сынға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жол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бермеу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идеялардың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өзіндік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ерекшелігін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көтермелеу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;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жағдайларды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шешуге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креативті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тәсілді</a:t>
            </a:r>
            <a:r>
              <a:rPr lang="ru-RU" altLang="zh-CN" sz="10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0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көрсету</a:t>
            </a:r>
            <a:endParaRPr lang="zh-CN" altLang="en-US" sz="10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2" name="TextBox 46"/>
          <p:cNvSpPr txBox="1"/>
          <p:nvPr/>
        </p:nvSpPr>
        <p:spPr>
          <a:xfrm>
            <a:off x="395536" y="987574"/>
            <a:ext cx="8568952" cy="10206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оқытудың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проблемалық-іздеу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әдістеріне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эвристикалық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әңгімелер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оқу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талқылауы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студенттердің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зертханалық-іздестіру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жұмыстары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ұжымдық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топтық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жұмыс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ұйымдастырушылық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белсенділік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ойындары</a:t>
            </a:r>
            <a:r>
              <a:rPr lang="ru-RU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жатады</a:t>
            </a:r>
            <a:endParaRPr lang="zh-CN" altLang="en-US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64" name="组合 4"/>
          <p:cNvGrpSpPr/>
          <p:nvPr/>
        </p:nvGrpSpPr>
        <p:grpSpPr>
          <a:xfrm>
            <a:off x="4788024" y="1995686"/>
            <a:ext cx="1728192" cy="1696791"/>
            <a:chOff x="2705565" y="2082563"/>
            <a:chExt cx="1458288" cy="1336751"/>
          </a:xfrm>
        </p:grpSpPr>
        <p:sp>
          <p:nvSpPr>
            <p:cNvPr id="65" name="椭圆 38"/>
            <p:cNvSpPr/>
            <p:nvPr/>
          </p:nvSpPr>
          <p:spPr bwMode="auto">
            <a:xfrm>
              <a:off x="2705565" y="2082563"/>
              <a:ext cx="1458288" cy="13367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文本框 53"/>
            <p:cNvSpPr txBox="1"/>
            <p:nvPr/>
          </p:nvSpPr>
          <p:spPr>
            <a:xfrm>
              <a:off x="3059906" y="2462212"/>
              <a:ext cx="138564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7" name="组合 4"/>
          <p:cNvGrpSpPr/>
          <p:nvPr/>
        </p:nvGrpSpPr>
        <p:grpSpPr>
          <a:xfrm>
            <a:off x="6948264" y="1923678"/>
            <a:ext cx="1872208" cy="1480767"/>
            <a:chOff x="2827089" y="1885687"/>
            <a:chExt cx="1584176" cy="1612018"/>
          </a:xfrm>
        </p:grpSpPr>
        <p:sp>
          <p:nvSpPr>
            <p:cNvPr id="68" name="椭圆 38"/>
            <p:cNvSpPr/>
            <p:nvPr/>
          </p:nvSpPr>
          <p:spPr bwMode="auto">
            <a:xfrm>
              <a:off x="2827089" y="1885687"/>
              <a:ext cx="1584176" cy="1612018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文本框 53"/>
            <p:cNvSpPr txBox="1"/>
            <p:nvPr/>
          </p:nvSpPr>
          <p:spPr>
            <a:xfrm>
              <a:off x="3059906" y="2462212"/>
              <a:ext cx="138564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70" name="Прямоугольник 69"/>
          <p:cNvSpPr/>
          <p:nvPr/>
        </p:nvSpPr>
        <p:spPr>
          <a:xfrm>
            <a:off x="611560" y="2283718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баяндау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2915816" y="2427734"/>
            <a:ext cx="1368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Ішінара іздеу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860032" y="2427734"/>
            <a:ext cx="1532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зерттеушілік</a:t>
            </a:r>
            <a:endParaRPr lang="ru-RU" dirty="0"/>
          </a:p>
        </p:txBody>
      </p:sp>
      <p:sp>
        <p:nvSpPr>
          <p:cNvPr id="73" name="椭圆 11"/>
          <p:cNvSpPr/>
          <p:nvPr/>
        </p:nvSpPr>
        <p:spPr>
          <a:xfrm>
            <a:off x="323528" y="0"/>
            <a:ext cx="1080120" cy="93842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altLang="zh-CN" sz="4500" b="1" dirty="0" smtClean="0">
                <a:solidFill>
                  <a:srgbClr val="679E2A"/>
                </a:solidFill>
              </a:rPr>
              <a:t>2</a:t>
            </a:r>
            <a:endParaRPr lang="en-US" altLang="zh-CN" sz="4500" b="1" dirty="0">
              <a:solidFill>
                <a:srgbClr val="679E2A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92280" y="2139702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интерактивті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542610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6" y="206330"/>
            <a:ext cx="79115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оқытуды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ұйымдастыру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формалары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zh-CN" altLang="en-US" sz="2000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560" y="1678216"/>
            <a:ext cx="2160240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мақсаты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міндеттері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құрылымы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мазмұны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басқаруы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нәтижелері</a:t>
            </a:r>
            <a:endParaRPr lang="zh-CN" altLang="en-US" sz="14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44208" y="1563638"/>
            <a:ext cx="2152140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мақсаты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міндеттері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құрылымы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кері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байланысы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интерактивті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сипаты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қатысушылардың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белсенділігі</a:t>
            </a:r>
            <a:r>
              <a:rPr lang="ru-RU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басқару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7544" y="3235703"/>
            <a:ext cx="2475684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СҒЗЖ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курстық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дипломдық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жобалау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студенттердің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ғылыми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жұмыстары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мақалалары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мен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тезистерінің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байқауларына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қатысу</a:t>
            </a:r>
            <a:endParaRPr lang="zh-CN" altLang="en-US" sz="14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00416" y="3235703"/>
            <a:ext cx="2520055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студенттердің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оқу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танымдық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қызметін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ұйымдастырудың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формаларының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әдістері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әдістері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құралдары</a:t>
            </a:r>
            <a:r>
              <a:rPr lang="ru-RU" altLang="zh-CN" sz="14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ресурстары</a:t>
            </a:r>
            <a:endParaRPr lang="zh-CN" altLang="en-US" sz="14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969791" y="2215117"/>
            <a:ext cx="567456" cy="567383"/>
            <a:chOff x="3570825" y="3196716"/>
            <a:chExt cx="756510" cy="756510"/>
          </a:xfrm>
          <a:solidFill>
            <a:srgbClr val="679E2A"/>
          </a:solidFill>
          <a:effectLst/>
        </p:grpSpPr>
        <p:sp>
          <p:nvSpPr>
            <p:cNvPr id="45" name="泪滴形 44"/>
            <p:cNvSpPr/>
            <p:nvPr/>
          </p:nvSpPr>
          <p:spPr>
            <a:xfrm rot="5400000">
              <a:off x="3570825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730884" y="3328751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ru-RU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06744" y="2215117"/>
            <a:ext cx="567456" cy="567383"/>
            <a:chOff x="4419984" y="3196716"/>
            <a:chExt cx="756510" cy="756510"/>
          </a:xfrm>
          <a:solidFill>
            <a:srgbClr val="679E2A"/>
          </a:solidFill>
          <a:effectLst/>
        </p:grpSpPr>
        <p:sp>
          <p:nvSpPr>
            <p:cNvPr id="48" name="泪滴形 47"/>
            <p:cNvSpPr/>
            <p:nvPr/>
          </p:nvSpPr>
          <p:spPr>
            <a:xfrm rot="10800000">
              <a:off x="4419984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580045" y="3328752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ru-RU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69791" y="2853280"/>
            <a:ext cx="567456" cy="567383"/>
            <a:chOff x="3570825" y="4047600"/>
            <a:chExt cx="756510" cy="756510"/>
          </a:xfrm>
          <a:solidFill>
            <a:srgbClr val="679E2A"/>
          </a:solidFill>
          <a:effectLst/>
        </p:grpSpPr>
        <p:sp>
          <p:nvSpPr>
            <p:cNvPr id="51" name="泪滴形 50"/>
            <p:cNvSpPr/>
            <p:nvPr/>
          </p:nvSpPr>
          <p:spPr>
            <a:xfrm>
              <a:off x="3570825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30886" y="4179633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ru-RU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06744" y="2853280"/>
            <a:ext cx="567456" cy="567383"/>
            <a:chOff x="4419984" y="4047600"/>
            <a:chExt cx="756510" cy="756510"/>
          </a:xfrm>
          <a:solidFill>
            <a:srgbClr val="679E2A"/>
          </a:solidFill>
          <a:effectLst/>
        </p:grpSpPr>
        <p:sp>
          <p:nvSpPr>
            <p:cNvPr id="54" name="泪滴形 53"/>
            <p:cNvSpPr/>
            <p:nvPr/>
          </p:nvSpPr>
          <p:spPr>
            <a:xfrm rot="16200000">
              <a:off x="4419984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80043" y="4179633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ru-RU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2771800" y="1480858"/>
            <a:ext cx="15121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400" dirty="0" err="1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400" dirty="0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лекция</a:t>
            </a:r>
            <a:endParaRPr lang="zh-CN" altLang="en-US" sz="1400" dirty="0">
              <a:solidFill>
                <a:schemeClr val="tx1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788024" y="1491630"/>
            <a:ext cx="1584176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Проблемалықсеминар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129551" y="3035601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400" dirty="0" err="1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Зерттеушілік</a:t>
            </a:r>
            <a:r>
              <a:rPr lang="ru-RU" altLang="zh-CN" sz="1400" dirty="0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жұмыс</a:t>
            </a:r>
            <a:r>
              <a:rPr lang="ru-RU" altLang="zh-CN" sz="1400" dirty="0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endParaRPr lang="zh-CN" altLang="en-US" sz="1400" dirty="0">
              <a:solidFill>
                <a:schemeClr val="tx1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4911981" y="3035601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1400" dirty="0" err="1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Басқа</a:t>
            </a:r>
            <a:r>
              <a:rPr lang="ru-RU" altLang="zh-CN" sz="1400" dirty="0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түрлері</a:t>
            </a:r>
            <a:endParaRPr lang="zh-CN" altLang="en-US" sz="1400" dirty="0">
              <a:solidFill>
                <a:schemeClr val="tx1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62425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3" dur="20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9" dur="2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1" dur="20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" presetClass="entr" presetSubtype="6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3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9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40" grpId="0"/>
      <p:bldP spid="41" grpId="0"/>
      <p:bldP spid="42" grpId="0"/>
      <p:bldP spid="43" grpId="0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249600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Қорытындылау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437485" y="2759647"/>
            <a:ext cx="952500" cy="953690"/>
            <a:chOff x="1466850" y="2849167"/>
            <a:chExt cx="952500" cy="953690"/>
          </a:xfrm>
        </p:grpSpPr>
        <p:sp>
          <p:nvSpPr>
            <p:cNvPr id="41" name="椭圆 6"/>
            <p:cNvSpPr>
              <a:spLocks noChangeArrowheads="1"/>
            </p:cNvSpPr>
            <p:nvPr/>
          </p:nvSpPr>
          <p:spPr bwMode="auto">
            <a:xfrm>
              <a:off x="1466850" y="2849167"/>
              <a:ext cx="952500" cy="95369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2" name="文本框 10"/>
            <p:cNvSpPr>
              <a:spLocks noChangeArrowheads="1"/>
            </p:cNvSpPr>
            <p:nvPr/>
          </p:nvSpPr>
          <p:spPr bwMode="auto">
            <a:xfrm>
              <a:off x="1591080" y="3065228"/>
              <a:ext cx="704040" cy="52156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3" name="直接连接符 13"/>
          <p:cNvCxnSpPr>
            <a:cxnSpLocks noChangeShapeType="1"/>
            <a:stCxn id="41" idx="7"/>
          </p:cNvCxnSpPr>
          <p:nvPr/>
        </p:nvCxnSpPr>
        <p:spPr bwMode="auto">
          <a:xfrm flipV="1">
            <a:off x="2250495" y="2606056"/>
            <a:ext cx="360946" cy="293256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4" name="直接连接符 17"/>
          <p:cNvSpPr>
            <a:spLocks noChangeShapeType="1"/>
          </p:cNvSpPr>
          <p:nvPr/>
        </p:nvSpPr>
        <p:spPr bwMode="auto">
          <a:xfrm>
            <a:off x="3640141" y="2440558"/>
            <a:ext cx="681038" cy="49053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20"/>
          <p:cNvCxnSpPr>
            <a:cxnSpLocks noChangeShapeType="1"/>
          </p:cNvCxnSpPr>
          <p:nvPr/>
        </p:nvCxnSpPr>
        <p:spPr bwMode="auto">
          <a:xfrm flipV="1">
            <a:off x="5176837" y="2472929"/>
            <a:ext cx="623888" cy="54887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6" name="直接连接符 23"/>
          <p:cNvCxnSpPr>
            <a:cxnSpLocks noChangeShapeType="1"/>
            <a:stCxn id="55" idx="5"/>
            <a:endCxn id="41" idx="1"/>
          </p:cNvCxnSpPr>
          <p:nvPr/>
        </p:nvCxnSpPr>
        <p:spPr bwMode="auto">
          <a:xfrm>
            <a:off x="1278198" y="2685851"/>
            <a:ext cx="298777" cy="213461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" name="直接连接符 43"/>
          <p:cNvCxnSpPr>
            <a:cxnSpLocks noChangeShapeType="1"/>
            <a:stCxn id="56" idx="7"/>
          </p:cNvCxnSpPr>
          <p:nvPr/>
        </p:nvCxnSpPr>
        <p:spPr bwMode="auto">
          <a:xfrm flipV="1">
            <a:off x="4019951" y="3758581"/>
            <a:ext cx="301228" cy="278606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8" name="直接连接符 72"/>
          <p:cNvCxnSpPr>
            <a:cxnSpLocks noChangeShapeType="1"/>
            <a:endCxn id="57" idx="1"/>
          </p:cNvCxnSpPr>
          <p:nvPr/>
        </p:nvCxnSpPr>
        <p:spPr bwMode="auto">
          <a:xfrm>
            <a:off x="7265194" y="1866900"/>
            <a:ext cx="417910" cy="28098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9" name="矩形 76"/>
          <p:cNvSpPr>
            <a:spLocks noChangeArrowheads="1"/>
          </p:cNvSpPr>
          <p:nvPr/>
        </p:nvSpPr>
        <p:spPr bwMode="auto">
          <a:xfrm>
            <a:off x="1192217" y="3721671"/>
            <a:ext cx="1365647" cy="82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Қазіргі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студенттер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үшін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проблемалық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оқытудың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рөлі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?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方正兰亭黑_GBK" panose="02000000000000000000" pitchFamily="2" charset="-122"/>
            </a:endParaRPr>
          </a:p>
        </p:txBody>
      </p:sp>
      <p:sp>
        <p:nvSpPr>
          <p:cNvPr id="50" name="矩形 80"/>
          <p:cNvSpPr>
            <a:spLocks noChangeArrowheads="1"/>
          </p:cNvSpPr>
          <p:nvPr/>
        </p:nvSpPr>
        <p:spPr bwMode="auto">
          <a:xfrm>
            <a:off x="2483768" y="2859782"/>
            <a:ext cx="1365647" cy="97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ts val="1406"/>
              </a:lnSpc>
              <a:spcBef>
                <a:spcPct val="0"/>
              </a:spcBef>
              <a:buNone/>
            </a:pP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ЖОО-да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проблемалық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оқытудың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инновациялық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белгілері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?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方正兰亭黑_GBK" panose="02000000000000000000" pitchFamily="2" charset="-122"/>
            </a:endParaRPr>
          </a:p>
        </p:txBody>
      </p:sp>
      <p:sp>
        <p:nvSpPr>
          <p:cNvPr id="51" name="矩形 81"/>
          <p:cNvSpPr>
            <a:spLocks noChangeArrowheads="1"/>
          </p:cNvSpPr>
          <p:nvPr/>
        </p:nvSpPr>
        <p:spPr bwMode="auto">
          <a:xfrm>
            <a:off x="4211960" y="3939902"/>
            <a:ext cx="1365647" cy="97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ts val="1406"/>
              </a:lnSpc>
              <a:spcBef>
                <a:spcPct val="0"/>
              </a:spcBef>
              <a:buNone/>
            </a:pP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ЖОО-да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проблемалық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оқытудың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әдіснамалық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әдістемесі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?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方正兰亭黑_GBK" panose="02000000000000000000" pitchFamily="2" charset="-122"/>
            </a:endParaRPr>
          </a:p>
        </p:txBody>
      </p:sp>
      <p:sp>
        <p:nvSpPr>
          <p:cNvPr id="52" name="矩形 82"/>
          <p:cNvSpPr>
            <a:spLocks noChangeArrowheads="1"/>
          </p:cNvSpPr>
          <p:nvPr/>
        </p:nvSpPr>
        <p:spPr bwMode="auto">
          <a:xfrm>
            <a:off x="5744766" y="2746772"/>
            <a:ext cx="1366838" cy="13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ts val="1406"/>
              </a:lnSpc>
              <a:spcBef>
                <a:spcPct val="0"/>
              </a:spcBef>
              <a:buNone/>
            </a:pP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ЖОО-да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проблемалық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оқыту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логикасының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негізгі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элементтері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қандай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?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53" name="矩形 85"/>
          <p:cNvSpPr>
            <a:spLocks noChangeArrowheads="1"/>
          </p:cNvSpPr>
          <p:nvPr/>
        </p:nvSpPr>
        <p:spPr bwMode="auto">
          <a:xfrm>
            <a:off x="6568380" y="3331369"/>
            <a:ext cx="2324100" cy="34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50" b="1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	</a:t>
            </a:r>
            <a:endParaRPr lang="zh-CN" altLang="en-US" sz="1650" b="1" dirty="0">
              <a:solidFill>
                <a:srgbClr val="679E2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椭圆 56"/>
          <p:cNvSpPr>
            <a:spLocks noChangeArrowheads="1"/>
          </p:cNvSpPr>
          <p:nvPr/>
        </p:nvSpPr>
        <p:spPr bwMode="auto">
          <a:xfrm rot="-580840">
            <a:off x="929088" y="2383409"/>
            <a:ext cx="384572" cy="383381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6" name="椭圆 58"/>
          <p:cNvSpPr>
            <a:spLocks noChangeArrowheads="1"/>
          </p:cNvSpPr>
          <p:nvPr/>
        </p:nvSpPr>
        <p:spPr bwMode="auto">
          <a:xfrm>
            <a:off x="3598470" y="3964559"/>
            <a:ext cx="492919" cy="494109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7" name="椭圆 70"/>
          <p:cNvSpPr>
            <a:spLocks noChangeArrowheads="1"/>
          </p:cNvSpPr>
          <p:nvPr/>
        </p:nvSpPr>
        <p:spPr bwMode="auto">
          <a:xfrm>
            <a:off x="7599760" y="2064544"/>
            <a:ext cx="570309" cy="570310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420941" y="1491630"/>
            <a:ext cx="1306116" cy="1306116"/>
            <a:chOff x="2450306" y="1581150"/>
            <a:chExt cx="1306116" cy="1306116"/>
          </a:xfrm>
        </p:grpSpPr>
        <p:sp>
          <p:nvSpPr>
            <p:cNvPr id="59" name="椭圆 27"/>
            <p:cNvSpPr>
              <a:spLocks noChangeArrowheads="1"/>
            </p:cNvSpPr>
            <p:nvPr/>
          </p:nvSpPr>
          <p:spPr bwMode="auto">
            <a:xfrm>
              <a:off x="2450306" y="1581150"/>
              <a:ext cx="1306116" cy="1306116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0" name="文本框 26"/>
            <p:cNvSpPr>
              <a:spLocks noChangeArrowheads="1"/>
            </p:cNvSpPr>
            <p:nvPr/>
          </p:nvSpPr>
          <p:spPr bwMode="auto">
            <a:xfrm>
              <a:off x="2708064" y="1937420"/>
              <a:ext cx="790601" cy="59357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549504" y="1009650"/>
            <a:ext cx="1715690" cy="1714500"/>
            <a:chOff x="5549504" y="1009650"/>
            <a:chExt cx="1715690" cy="1714500"/>
          </a:xfrm>
        </p:grpSpPr>
        <p:sp>
          <p:nvSpPr>
            <p:cNvPr id="62" name="椭圆 38"/>
            <p:cNvSpPr>
              <a:spLocks noChangeArrowheads="1"/>
            </p:cNvSpPr>
            <p:nvPr/>
          </p:nvSpPr>
          <p:spPr bwMode="auto">
            <a:xfrm>
              <a:off x="5549504" y="1009650"/>
              <a:ext cx="1715690" cy="17145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3" name="文本框 37"/>
            <p:cNvSpPr>
              <a:spLocks noChangeArrowheads="1"/>
            </p:cNvSpPr>
            <p:nvPr/>
          </p:nvSpPr>
          <p:spPr bwMode="auto">
            <a:xfrm>
              <a:off x="5939913" y="1578868"/>
              <a:ext cx="934873" cy="57606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40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40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149729" y="2759646"/>
            <a:ext cx="1170385" cy="1170384"/>
            <a:chOff x="4179094" y="2849166"/>
            <a:chExt cx="1170385" cy="1170384"/>
          </a:xfrm>
        </p:grpSpPr>
        <p:sp>
          <p:nvSpPr>
            <p:cNvPr id="65" name="椭圆 32"/>
            <p:cNvSpPr>
              <a:spLocks noChangeArrowheads="1"/>
            </p:cNvSpPr>
            <p:nvPr/>
          </p:nvSpPr>
          <p:spPr bwMode="auto">
            <a:xfrm>
              <a:off x="4179094" y="2849166"/>
              <a:ext cx="1170385" cy="117038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6" name="文本框 31"/>
            <p:cNvSpPr>
              <a:spLocks noChangeArrowheads="1"/>
            </p:cNvSpPr>
            <p:nvPr/>
          </p:nvSpPr>
          <p:spPr bwMode="auto">
            <a:xfrm>
              <a:off x="4368985" y="3137570"/>
              <a:ext cx="790602" cy="59357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9"/>
          <p:cNvGrpSpPr/>
          <p:nvPr/>
        </p:nvGrpSpPr>
        <p:grpSpPr>
          <a:xfrm>
            <a:off x="1403648" y="2715766"/>
            <a:ext cx="952500" cy="953690"/>
            <a:chOff x="1466850" y="2849167"/>
            <a:chExt cx="952500" cy="953690"/>
          </a:xfrm>
        </p:grpSpPr>
        <p:sp>
          <p:nvSpPr>
            <p:cNvPr id="36" name="椭圆 6"/>
            <p:cNvSpPr>
              <a:spLocks noChangeArrowheads="1"/>
            </p:cNvSpPr>
            <p:nvPr/>
          </p:nvSpPr>
          <p:spPr bwMode="auto">
            <a:xfrm>
              <a:off x="1466850" y="2849167"/>
              <a:ext cx="952500" cy="95369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7" name="文本框 10"/>
            <p:cNvSpPr>
              <a:spLocks noChangeArrowheads="1"/>
            </p:cNvSpPr>
            <p:nvPr/>
          </p:nvSpPr>
          <p:spPr bwMode="auto">
            <a:xfrm>
              <a:off x="1591080" y="3065228"/>
              <a:ext cx="704040" cy="52156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3493384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8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3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5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25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44" grpId="0" animBg="1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  <p:bldP spid="53" grpId="0" bldLvl="0" autoUpdateAnimBg="0"/>
      <p:bldP spid="55" grpId="0" animBg="1"/>
      <p:bldP spid="56" grpId="0" bldLvl="0" animBg="1" autoUpdateAnimBg="0"/>
      <p:bldP spid="57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924000" y="915566"/>
            <a:ext cx="1296000" cy="1296000"/>
            <a:chOff x="3832651" y="1100471"/>
            <a:chExt cx="1296000" cy="1296000"/>
          </a:xfrm>
        </p:grpSpPr>
        <p:sp>
          <p:nvSpPr>
            <p:cNvPr id="13" name="椭圆 12"/>
            <p:cNvSpPr/>
            <p:nvPr/>
          </p:nvSpPr>
          <p:spPr>
            <a:xfrm>
              <a:off x="3832651" y="1100471"/>
              <a:ext cx="1296000" cy="129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  <a:gs pos="0">
                  <a:srgbClr val="CDCDCD"/>
                </a:gs>
              </a:gsLst>
              <a:lin ang="189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868583" y="1136403"/>
              <a:ext cx="1224136" cy="122413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400000" scaled="0"/>
              <a:tileRect/>
            </a:gradFill>
            <a:ln w="28575">
              <a:noFill/>
            </a:ln>
            <a:effectLst>
              <a:outerShdw blurRad="317500" dist="228600" dir="72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12051" y="1309130"/>
            <a:ext cx="1656184" cy="508869"/>
            <a:chOff x="755576" y="627534"/>
            <a:chExt cx="1800200" cy="508869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475656" y="1309129"/>
            <a:ext cx="1656184" cy="508869"/>
            <a:chOff x="755576" y="627534"/>
            <a:chExt cx="1800200" cy="508869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圆角矩形 36"/>
          <p:cNvSpPr/>
          <p:nvPr/>
        </p:nvSpPr>
        <p:spPr>
          <a:xfrm>
            <a:off x="2354493" y="2765444"/>
            <a:ext cx="4593771" cy="549896"/>
          </a:xfrm>
          <a:prstGeom prst="roundRect">
            <a:avLst>
              <a:gd name="adj" fmla="val 2275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innerShdw blurRad="152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Text Box 64"/>
          <p:cNvSpPr txBox="1">
            <a:spLocks noChangeArrowheads="1"/>
          </p:cNvSpPr>
          <p:nvPr/>
        </p:nvSpPr>
        <p:spPr bwMode="auto">
          <a:xfrm>
            <a:off x="2771800" y="2787774"/>
            <a:ext cx="4464496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ru-RU" altLang="zh-CN" sz="2700" b="1" dirty="0" err="1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Назар</a:t>
            </a:r>
            <a:r>
              <a:rPr lang="ru-RU" altLang="zh-CN" sz="2700" b="1" dirty="0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700" b="1" dirty="0" err="1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аударғаныңызға</a:t>
            </a:r>
            <a:r>
              <a:rPr lang="ru-RU" altLang="zh-CN" sz="2700" b="1" dirty="0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2700" b="1" dirty="0" err="1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рақмет</a:t>
            </a:r>
            <a:endParaRPr lang="en-US" altLang="zh-CN" sz="2700" b="1" dirty="0">
              <a:solidFill>
                <a:srgbClr val="679E2A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2060970" y="2685249"/>
            <a:ext cx="668044" cy="668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4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03798"/>
            <a:ext cx="967073" cy="23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Рисунок 38" descr="110x_fig_4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13159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82425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224E-6 L 0.47448 4.22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618 L 0.46701 0.00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0" y="3867894"/>
            <a:ext cx="9144000" cy="1275606"/>
          </a:xfrm>
          <a:prstGeom prst="rect">
            <a:avLst/>
          </a:prstGeom>
          <a:solidFill>
            <a:srgbClr val="679E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259632" y="771550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995936" y="1275606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6660232" y="771550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123478"/>
            <a:ext cx="56320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технологиясы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1923678"/>
            <a:ext cx="2592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түсінігі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тапсырмалардың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түрлері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2427734"/>
            <a:ext cx="2564299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проблеманы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қою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ішінара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іздеу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зерттеу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1779662"/>
            <a:ext cx="2952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оқытуды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формалары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дәріс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семинар</a:t>
            </a: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СҒЗЖ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компоненттері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699542"/>
            <a:ext cx="1328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ЖОСПАР: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8330851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9" grpId="0" animBg="1"/>
      <p:bldP spid="60" grpId="0" animBg="1"/>
      <p:bldP spid="61" grpId="0" animBg="1"/>
      <p:bldP spid="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矩形 34"/>
          <p:cNvGrpSpPr>
            <a:grpSpLocks/>
          </p:cNvGrpSpPr>
          <p:nvPr/>
        </p:nvGrpSpPr>
        <p:grpSpPr bwMode="auto">
          <a:xfrm>
            <a:off x="-23812" y="2166937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84086" y="4299943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00986" y="4401221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" name="椭圆 63"/>
          <p:cNvSpPr/>
          <p:nvPr/>
        </p:nvSpPr>
        <p:spPr>
          <a:xfrm>
            <a:off x="179512" y="123478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9" name="Рисунок 48" descr="https://sites.google.com/site/ucebairabotamy/_/rsrc/1394546286914/config/customLogo.gif?revision=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5486"/>
            <a:ext cx="720080" cy="83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Прямоугольник 49"/>
          <p:cNvSpPr/>
          <p:nvPr/>
        </p:nvSpPr>
        <p:spPr>
          <a:xfrm>
            <a:off x="2843808" y="51470"/>
            <a:ext cx="3858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Педагогикалық технология: бұл...</a:t>
            </a:r>
            <a:endParaRPr lang="ru-RU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1187624" y="771550"/>
            <a:ext cx="7740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kk-KZ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 Табысқа кепілдік беретін педагогикалық әрекеттерді қатаң ғылыми жобалау және дәл көбейту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1187624" y="1347614"/>
            <a:ext cx="7956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kk-KZ" altLang="zh-C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 Оқыту принциптерін олардың өзара байланысында дәйекті жүзеге асыруға бағытталған сыртқы және ішкі әрекеттер жиынтығы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07504" y="2211710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b="1" dirty="0" smtClean="0">
                <a:solidFill>
                  <a:schemeClr val="accent3">
                    <a:lumMod val="50000"/>
                  </a:schemeClr>
                </a:solidFill>
              </a:rPr>
              <a:t>Глоссарийге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331640" y="2571750"/>
            <a:ext cx="6678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тәрбиелеудің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формалары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құралдарын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оңтайландыруға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бағытталған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технологиялық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кадрлық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ресурстарды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өзара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әрекеттесуін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ескере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отырып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беру, 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игерудің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бүкіл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қолдану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анықтаудың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жүйелік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әдісі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ЮНЕСКО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құжаты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259632" y="411510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altLang="zh-CN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Тірек ұғымдары: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312112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矩形 34"/>
          <p:cNvGrpSpPr>
            <a:grpSpLocks/>
          </p:cNvGrpSpPr>
          <p:nvPr/>
        </p:nvGrpSpPr>
        <p:grpSpPr bwMode="auto">
          <a:xfrm>
            <a:off x="-23812" y="2166937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sp>
        <p:nvSpPr>
          <p:cNvPr id="12" name="椭圆 11"/>
          <p:cNvSpPr/>
          <p:nvPr/>
        </p:nvSpPr>
        <p:spPr>
          <a:xfrm>
            <a:off x="2987824" y="1563638"/>
            <a:ext cx="2808312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altLang="zh-CN" b="1" dirty="0" err="1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altLang="zh-CN" b="1" dirty="0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altLang="zh-CN" b="1" dirty="0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zh-CN" b="1" dirty="0" err="1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тұжырымдамасы</a:t>
            </a:r>
            <a:r>
              <a:rPr lang="ru-RU" altLang="zh-CN" b="1" dirty="0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b="1" dirty="0">
              <a:solidFill>
                <a:srgbClr val="679E2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1403648" y="2968229"/>
            <a:ext cx="6552728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altLang="zh-CN" sz="1600" b="1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М.И. </a:t>
            </a:r>
            <a:r>
              <a:rPr lang="ru-RU" altLang="zh-CN" sz="1600" b="1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Махмутов</a:t>
            </a:r>
            <a:r>
              <a:rPr lang="ru-RU" altLang="zh-CN" sz="1600" b="1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Т.В. Кудрявцева, А.М. Матюшкин, В. </a:t>
            </a:r>
            <a:r>
              <a:rPr lang="ru-RU" altLang="zh-CN" sz="1600" b="1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Оконь</a:t>
            </a:r>
            <a:r>
              <a:rPr lang="ru-RU" altLang="zh-CN" sz="1600" b="1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т.б.</a:t>
            </a:r>
            <a:endParaRPr lang="zh-CN" altLang="en-US" sz="1600" b="1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" name="组合 7"/>
          <p:cNvGrpSpPr/>
          <p:nvPr/>
        </p:nvGrpSpPr>
        <p:grpSpPr>
          <a:xfrm>
            <a:off x="6284086" y="4299943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29"/>
          <p:cNvGrpSpPr/>
          <p:nvPr/>
        </p:nvGrpSpPr>
        <p:grpSpPr>
          <a:xfrm>
            <a:off x="8700986" y="4401221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251520" y="3507854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өзіндік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танымдық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іс-әрекетке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қабілеттілігін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психикалық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іс-әрекеттің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зерттеушілік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қызметтің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дербестіктің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ерекше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стилін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қалыптастыру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" name="Рисунок 48" descr="C:\Documents and Settings\Администратор\Рабочий стол\iQ66BV6DC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23478"/>
            <a:ext cx="20426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Рисунок 49" descr="Знак вопрос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11510"/>
            <a:ext cx="2035833" cy="134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95257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35" name="TextBox 43"/>
          <p:cNvSpPr>
            <a:spLocks noChangeArrowheads="1"/>
          </p:cNvSpPr>
          <p:nvPr/>
        </p:nvSpPr>
        <p:spPr bwMode="auto">
          <a:xfrm>
            <a:off x="2699792" y="627534"/>
            <a:ext cx="36724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Оқытудың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ғылыми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ізденіспен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шығармашылықпен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байланысы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6" name="组合 2"/>
          <p:cNvGrpSpPr>
            <a:grpSpLocks/>
          </p:cNvGrpSpPr>
          <p:nvPr/>
        </p:nvGrpSpPr>
        <p:grpSpPr bwMode="auto">
          <a:xfrm>
            <a:off x="2627784" y="1203598"/>
            <a:ext cx="3939852" cy="144016"/>
            <a:chOff x="0" y="0"/>
            <a:chExt cx="3580582" cy="158874"/>
          </a:xfrm>
        </p:grpSpPr>
        <p:grpSp>
          <p:nvGrpSpPr>
            <p:cNvPr id="37" name="组合 61"/>
            <p:cNvGrpSpPr>
              <a:grpSpLocks/>
            </p:cNvGrpSpPr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42" name="直接连接符 70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直接连接符 71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直接连接符 72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8" name="组合 62"/>
            <p:cNvGrpSpPr>
              <a:grpSpLocks/>
            </p:cNvGrpSpPr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39" name="直接连接符 67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直接连接符 68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直接连接符 69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6660232" y="1563638"/>
            <a:ext cx="2160240" cy="1296910"/>
            <a:chOff x="5816621" y="3524926"/>
            <a:chExt cx="2428438" cy="1224902"/>
          </a:xfrm>
        </p:grpSpPr>
        <p:grpSp>
          <p:nvGrpSpPr>
            <p:cNvPr id="85" name="组合 84"/>
            <p:cNvGrpSpPr/>
            <p:nvPr/>
          </p:nvGrpSpPr>
          <p:grpSpPr>
            <a:xfrm>
              <a:off x="5816621" y="3524926"/>
              <a:ext cx="2428438" cy="1224902"/>
              <a:chOff x="3877605" y="1286668"/>
              <a:chExt cx="4264382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9" name="圆角矩形 88"/>
              <p:cNvSpPr/>
              <p:nvPr/>
            </p:nvSpPr>
            <p:spPr>
              <a:xfrm>
                <a:off x="3877605" y="1286668"/>
                <a:ext cx="4264382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7" name="TextBox 87"/>
            <p:cNvSpPr>
              <a:spLocks noChangeArrowheads="1"/>
            </p:cNvSpPr>
            <p:nvPr/>
          </p:nvSpPr>
          <p:spPr bwMode="auto">
            <a:xfrm>
              <a:off x="5897569" y="3660946"/>
              <a:ext cx="2266542" cy="69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altLang="zh-CN" sz="2400" b="1" dirty="0" err="1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Проблемалық</a:t>
              </a:r>
              <a:r>
                <a:rPr lang="ru-RU" altLang="zh-CN" sz="2400" b="1" dirty="0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 </a:t>
              </a:r>
              <a:r>
                <a:rPr lang="ru-RU" altLang="zh-CN" sz="2400" b="1" dirty="0" err="1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тапсырма</a:t>
              </a:r>
              <a:r>
                <a:rPr lang="ru-RU" altLang="zh-CN" sz="2400" b="1" dirty="0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 </a:t>
              </a:r>
              <a:endParaRPr lang="en-US" altLang="zh-CN" sz="2400" b="1" dirty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39552" y="1419622"/>
            <a:ext cx="2088232" cy="1224902"/>
            <a:chOff x="6059464" y="3524926"/>
            <a:chExt cx="2185594" cy="1224902"/>
          </a:xfrm>
        </p:grpSpPr>
        <p:grpSp>
          <p:nvGrpSpPr>
            <p:cNvPr id="92" name="组合 91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96" name="圆角矩形 9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圆角矩形 96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4" name="TextBox 87"/>
            <p:cNvSpPr>
              <a:spLocks noChangeArrowheads="1"/>
            </p:cNvSpPr>
            <p:nvPr/>
          </p:nvSpPr>
          <p:spPr bwMode="auto">
            <a:xfrm>
              <a:off x="6134829" y="3668942"/>
              <a:ext cx="2016224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kk-KZ" altLang="zh-CN" sz="2400" b="1" dirty="0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Оқу  проблемасы</a:t>
              </a:r>
              <a:endParaRPr lang="en-US" altLang="zh-CN" sz="2400" b="1" dirty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395536" y="3075806"/>
            <a:ext cx="23762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құралдарға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білік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тәжірибе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іздеу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негізделген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шешім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қабылдау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субъект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қабылдаған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88"/>
          <p:cNvSpPr>
            <a:spLocks noChangeArrowheads="1"/>
          </p:cNvSpPr>
          <p:nvPr/>
        </p:nvSpPr>
        <p:spPr bwMode="auto">
          <a:xfrm>
            <a:off x="6918096" y="1823076"/>
            <a:ext cx="2225904" cy="19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endParaRPr lang="en-US" altLang="zh-CN" sz="11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16216" y="3219822"/>
            <a:ext cx="23762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берілген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шарттар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параметрлер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шешілген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мәселесі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组合 90"/>
          <p:cNvGrpSpPr/>
          <p:nvPr/>
        </p:nvGrpSpPr>
        <p:grpSpPr>
          <a:xfrm>
            <a:off x="3275853" y="1851670"/>
            <a:ext cx="2736306" cy="1015871"/>
            <a:chOff x="6116979" y="3262848"/>
            <a:chExt cx="2185596" cy="1198948"/>
          </a:xfrm>
        </p:grpSpPr>
        <p:grpSp>
          <p:nvGrpSpPr>
            <p:cNvPr id="30" name="组合 91"/>
            <p:cNvGrpSpPr/>
            <p:nvPr/>
          </p:nvGrpSpPr>
          <p:grpSpPr>
            <a:xfrm>
              <a:off x="6116979" y="3262848"/>
              <a:ext cx="2185593" cy="1198948"/>
              <a:chOff x="4405041" y="696615"/>
              <a:chExt cx="3837944" cy="2699360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2" name="圆角矩形 95"/>
              <p:cNvSpPr/>
              <p:nvPr/>
            </p:nvSpPr>
            <p:spPr>
              <a:xfrm>
                <a:off x="4405041" y="1773033"/>
                <a:ext cx="3837944" cy="1622942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圆角矩形 96"/>
              <p:cNvSpPr/>
              <p:nvPr/>
            </p:nvSpPr>
            <p:spPr>
              <a:xfrm>
                <a:off x="4405043" y="696615"/>
                <a:ext cx="3742173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TextBox 87"/>
            <p:cNvSpPr>
              <a:spLocks noChangeArrowheads="1"/>
            </p:cNvSpPr>
            <p:nvPr/>
          </p:nvSpPr>
          <p:spPr bwMode="auto">
            <a:xfrm>
              <a:off x="6174496" y="3347833"/>
              <a:ext cx="2128079" cy="871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kk-KZ" altLang="zh-CN" sz="2400" b="1" dirty="0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Дидактикалық</a:t>
              </a:r>
            </a:p>
            <a:p>
              <a:pPr algn="ctr"/>
              <a:r>
                <a:rPr lang="kk-KZ" altLang="zh-CN" sz="2400" b="1" dirty="0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жүйе  </a:t>
              </a:r>
              <a:endParaRPr lang="en-US" altLang="zh-CN" sz="2400" b="1" dirty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3347864" y="3003798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арнайы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оқытудың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арнайы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тәсілдерін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таңдау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547664" y="195486"/>
            <a:ext cx="6265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технология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жүйе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ретінде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986235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35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59632" y="195486"/>
            <a:ext cx="46805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Проблемалық</a:t>
            </a:r>
            <a:r>
              <a:rPr lang="ru-RU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оқыту</a:t>
            </a:r>
            <a:r>
              <a:rPr lang="ru-RU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кезеңдері</a:t>
            </a:r>
            <a:endParaRPr lang="zh-CN" altLang="en-US" sz="16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18791" y="1947391"/>
            <a:ext cx="6961374" cy="1799366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34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5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6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7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95536" y="915566"/>
            <a:ext cx="2520280" cy="116954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жағдайды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құру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оның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білім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беру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проблемасына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көшуіне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жасау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проблеманы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құру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516672" y="2248188"/>
            <a:ext cx="1206806" cy="1206613"/>
            <a:chOff x="2201071" y="3406041"/>
            <a:chExt cx="1805286" cy="1805938"/>
          </a:xfrm>
        </p:grpSpPr>
        <p:grpSp>
          <p:nvGrpSpPr>
            <p:cNvPr id="56" name="组合 55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0" name="同心圆 5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9" name="椭圆 5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2570587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980217" y="2248188"/>
            <a:ext cx="1206806" cy="1206613"/>
            <a:chOff x="7382260" y="3406041"/>
            <a:chExt cx="1805286" cy="1805938"/>
          </a:xfrm>
        </p:grpSpPr>
        <p:grpSp>
          <p:nvGrpSpPr>
            <p:cNvPr id="63" name="组合 62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88" name="同心圆 8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7" name="椭圆 8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7794633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261429" y="2248188"/>
            <a:ext cx="1206806" cy="1206613"/>
            <a:chOff x="4811090" y="3406041"/>
            <a:chExt cx="1805286" cy="1805938"/>
          </a:xfrm>
        </p:grpSpPr>
        <p:grpSp>
          <p:nvGrpSpPr>
            <p:cNvPr id="91" name="组合 90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5" name="同心圆 9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4" name="椭圆 9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5263545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706590" y="2248188"/>
            <a:ext cx="1206806" cy="1206613"/>
            <a:chOff x="9964778" y="3406041"/>
            <a:chExt cx="1805286" cy="1805938"/>
          </a:xfrm>
        </p:grpSpPr>
        <p:grpSp>
          <p:nvGrpSpPr>
            <p:cNvPr id="98" name="组合 97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2" name="同心圆 10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椭圆 10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1" name="椭圆 10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10434021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4716016" y="627534"/>
            <a:ext cx="1872208" cy="1200318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когнитивті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проблеманың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ықтимал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шешімдерін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ұсыну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гипотезаны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тұжырымдау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шешімдерді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талқылау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ресурстарды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пайдалану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15816" y="3723878"/>
            <a:ext cx="2088232" cy="138498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педагогтың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үдерісін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жүзеге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асыруы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қолдауы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ғылыми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үдерісін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ұйымдастыруы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шығармашылық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ойлау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операцияларын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жүзеге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асыруы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туралы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нұсқау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300192" y="3579862"/>
            <a:ext cx="2520280" cy="101565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гипотезаны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теориялық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практикалық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тексеру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когнитивтік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тұжырымдарды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тұжырымдау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шешімнің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дәлелдемелерін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құрылымдау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931811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2" presetClass="entr" presetSubtype="12" accel="5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73"/>
          <p:cNvSpPr/>
          <p:nvPr/>
        </p:nvSpPr>
        <p:spPr>
          <a:xfrm>
            <a:off x="2987824" y="123478"/>
            <a:ext cx="2448272" cy="1006224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элементтері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6" name="组合 71"/>
          <p:cNvGrpSpPr/>
          <p:nvPr/>
        </p:nvGrpSpPr>
        <p:grpSpPr>
          <a:xfrm>
            <a:off x="5580112" y="1275606"/>
            <a:ext cx="2561033" cy="1080120"/>
            <a:chOff x="392113" y="760413"/>
            <a:chExt cx="4990377" cy="4028922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72"/>
            <p:cNvSpPr/>
            <p:nvPr/>
          </p:nvSpPr>
          <p:spPr>
            <a:xfrm>
              <a:off x="1381990" y="788835"/>
              <a:ext cx="4000500" cy="4000500"/>
            </a:xfrm>
            <a:prstGeom prst="donut">
              <a:avLst>
                <a:gd name="adj" fmla="val 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71"/>
          <p:cNvGrpSpPr/>
          <p:nvPr/>
        </p:nvGrpSpPr>
        <p:grpSpPr>
          <a:xfrm>
            <a:off x="971600" y="1275606"/>
            <a:ext cx="2448272" cy="1296144"/>
            <a:chOff x="392113" y="760413"/>
            <a:chExt cx="4990377" cy="4028922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72"/>
            <p:cNvSpPr/>
            <p:nvPr/>
          </p:nvSpPr>
          <p:spPr>
            <a:xfrm>
              <a:off x="1381990" y="788835"/>
              <a:ext cx="4000500" cy="4000500"/>
            </a:xfrm>
            <a:prstGeom prst="donut">
              <a:avLst>
                <a:gd name="adj" fmla="val 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043608" y="1563638"/>
            <a:ext cx="1872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білім</a:t>
            </a:r>
            <a:r>
              <a:rPr lang="ru-RU" altLang="zh-CN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беру 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1419622"/>
            <a:ext cx="1872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оқу</a:t>
            </a:r>
            <a:r>
              <a:rPr lang="ru-RU" altLang="zh-CN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504" y="2571750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оқытушының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алушының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оқудың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жағдайларын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жүйелі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жүйелі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ситуация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оларды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студенттермен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шешу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үдерістерін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жолымен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қызметі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2427734"/>
            <a:ext cx="4248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жағдаяттарды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проблемаларды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тұжырымдау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оларды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болжам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жасау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дәлелдеу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шешу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игеруге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арналған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студенттердің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шығармашылық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іс-әрекетінің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ерекше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құрылымы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51720" y="267494"/>
            <a:ext cx="454412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Проблемалық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оқыту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әдістемесі</a:t>
            </a:r>
            <a:endParaRPr lang="zh-CN" altLang="en-US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99592" y="141962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ішінара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іздеу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әдісі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699792" y="4011910"/>
            <a:ext cx="2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әдістемесінің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ерекшелігі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44008" y="3075806"/>
            <a:ext cx="2245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мәселелерді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шешу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жағдайды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талдау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51920" y="1851670"/>
            <a:ext cx="238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екілік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55576" y="2931790"/>
            <a:ext cx="1537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зерттеушілік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2789401" y="1979213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6" name="椭圆 75"/>
          <p:cNvSpPr/>
          <p:nvPr/>
        </p:nvSpPr>
        <p:spPr>
          <a:xfrm>
            <a:off x="1939208" y="3291506"/>
            <a:ext cx="727041" cy="727041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216134" y="2938407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4740185" y="228365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063377" y="411685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88026" y="2540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2" name="椭圆 101"/>
          <p:cNvSpPr/>
          <p:nvPr/>
        </p:nvSpPr>
        <p:spPr>
          <a:xfrm>
            <a:off x="4149319" y="1539398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4932040" y="4371950"/>
            <a:ext cx="137389" cy="137389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648461" y="3329866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7" name="椭圆 106"/>
          <p:cNvSpPr/>
          <p:nvPr/>
        </p:nvSpPr>
        <p:spPr>
          <a:xfrm>
            <a:off x="2915816" y="1275606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3579766" y="3127485"/>
            <a:ext cx="137389" cy="137389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508104" y="2492061"/>
            <a:ext cx="3456384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75856" y="987574"/>
            <a:ext cx="1656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материалын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баяндау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67544" y="3651870"/>
            <a:ext cx="12961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проблемасын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бекіту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8104" y="2571750"/>
            <a:ext cx="238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лекция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28" y="2067694"/>
            <a:ext cx="238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семинар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44008" y="357986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студенттердің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өз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бетімен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іздену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r>
              <a:rPr lang="ru-RU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жұмыстары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743578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75" grpId="0"/>
      <p:bldP spid="67" grpId="0"/>
      <p:bldP spid="68" grpId="0"/>
      <p:bldP spid="69" grpId="0"/>
      <p:bldP spid="70" grpId="0"/>
      <p:bldP spid="71" grpId="0"/>
      <p:bldP spid="76" grpId="0" animBg="1"/>
      <p:bldP spid="77" grpId="0" animBg="1"/>
      <p:bldP spid="102" grpId="0" animBg="1"/>
      <p:bldP spid="103" grpId="0" animBg="1"/>
      <p:bldP spid="107" grpId="0" animBg="1"/>
      <p:bldP spid="108" grpId="0" animBg="1"/>
      <p:bldP spid="109" grpId="0"/>
      <p:bldP spid="109" grpId="1"/>
      <p:bldP spid="36" grpId="0"/>
      <p:bldP spid="40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矩形 34"/>
          <p:cNvGrpSpPr>
            <a:grpSpLocks/>
          </p:cNvGrpSpPr>
          <p:nvPr/>
        </p:nvGrpSpPr>
        <p:grpSpPr bwMode="auto">
          <a:xfrm>
            <a:off x="-23812" y="2166937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sp>
        <p:nvSpPr>
          <p:cNvPr id="12" name="椭圆 11"/>
          <p:cNvSpPr/>
          <p:nvPr/>
        </p:nvSpPr>
        <p:spPr>
          <a:xfrm>
            <a:off x="3347864" y="1563280"/>
            <a:ext cx="2664296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altLang="zh-CN" sz="2000" b="1" dirty="0" err="1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Әдістемелік</a:t>
            </a:r>
            <a:r>
              <a:rPr lang="ru-RU" altLang="zh-CN" sz="2000" b="1" dirty="0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000" b="1" dirty="0" err="1" smtClean="0">
                <a:solidFill>
                  <a:srgbClr val="679E2A"/>
                </a:solidFill>
                <a:latin typeface="Times New Roman" pitchFamily="18" charset="0"/>
                <a:cs typeface="Times New Roman" pitchFamily="18" charset="0"/>
              </a:rPr>
              <a:t>әдістер</a:t>
            </a:r>
            <a:endParaRPr lang="en-US" altLang="zh-CN" sz="2000" b="1" dirty="0">
              <a:solidFill>
                <a:srgbClr val="679E2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395536" y="2931790"/>
            <a:ext cx="8424936" cy="173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buFontTx/>
              <a:buChar char="-"/>
            </a:pP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қайшылықты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табу,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шешудің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мүмкін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жолдарын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іздеу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</a:t>
            </a:r>
          </a:p>
          <a:p>
            <a:pPr algn="just">
              <a:buFontTx/>
              <a:buChar char="-"/>
            </a:pP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қайшылықтардың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қақтығысы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</a:t>
            </a:r>
          </a:p>
          <a:p>
            <a:pPr algn="just">
              <a:buFontTx/>
              <a:buChar char="-"/>
            </a:pP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көзқарастарды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ұсыну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талқылау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</a:t>
            </a:r>
          </a:p>
          <a:p>
            <a:pPr algn="just">
              <a:buFontTx/>
              <a:buChar char="-"/>
            </a:pP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салыстыру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жалпылау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қорытынды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фактілерді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салыстыру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</a:t>
            </a:r>
          </a:p>
          <a:p>
            <a:pPr algn="just">
              <a:buFontTx/>
              <a:buChar char="-"/>
            </a:pP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сұрақтар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қою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дәлелдеу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логикасын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нақтылау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</a:t>
            </a:r>
          </a:p>
          <a:p>
            <a:pPr algn="just">
              <a:buFontTx/>
              <a:buChar char="-"/>
            </a:pP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проблемалық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міндеттері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84086" y="4299943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61991" y="4948014"/>
            <a:ext cx="252414" cy="1954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275856" y="4921292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00986" y="4401221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55976" y="480399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" name="Rectangle 5"/>
          <p:cNvSpPr/>
          <p:nvPr/>
        </p:nvSpPr>
        <p:spPr bwMode="auto">
          <a:xfrm>
            <a:off x="5907889" y="1380306"/>
            <a:ext cx="2301706" cy="665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50" name="椭圆 11"/>
          <p:cNvSpPr/>
          <p:nvPr/>
        </p:nvSpPr>
        <p:spPr>
          <a:xfrm>
            <a:off x="251520" y="0"/>
            <a:ext cx="1299658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altLang="zh-CN" sz="4500" b="1" dirty="0" smtClean="0">
                <a:solidFill>
                  <a:srgbClr val="679E2A"/>
                </a:solidFill>
              </a:rPr>
              <a:t>1</a:t>
            </a:r>
            <a:endParaRPr lang="en-US" altLang="zh-CN" sz="4500" b="1" dirty="0">
              <a:solidFill>
                <a:srgbClr val="679E2A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763688" y="267494"/>
            <a:ext cx="7380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ситуация –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алушының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тапсырманы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орындау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барысында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пайда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болатын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дайын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құралдары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пән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туралы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білімді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игеруді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қажет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ететін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белгілі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психологиялық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күйі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630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85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160"/>
                            </p:stCondLst>
                            <p:childTnLst>
                              <p:par>
                                <p:cTn id="1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70C0"/>
        </a:solidFill>
        <a:ln w="15875">
          <a:noFill/>
        </a:ln>
        <a:effectLst>
          <a:innerShdw blurRad="63500" dist="25400" dir="8100000">
            <a:prstClr val="black">
              <a:alpha val="50000"/>
            </a:prstClr>
          </a:inn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</TotalTime>
  <Words>828</Words>
  <Application>Microsoft Office PowerPoint</Application>
  <PresentationFormat>Экран (16:9)</PresentationFormat>
  <Paragraphs>132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主题​​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Мазановна</dc:creator>
  <cp:lastModifiedBy>ИБЦ</cp:lastModifiedBy>
  <cp:revision>207</cp:revision>
  <dcterms:created xsi:type="dcterms:W3CDTF">2016-03-09T04:37:28Z</dcterms:created>
  <dcterms:modified xsi:type="dcterms:W3CDTF">2020-11-25T08:23:11Z</dcterms:modified>
</cp:coreProperties>
</file>