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5" r:id="rId2"/>
    <p:sldId id="308" r:id="rId3"/>
    <p:sldId id="314" r:id="rId4"/>
    <p:sldId id="259" r:id="rId5"/>
    <p:sldId id="263" r:id="rId6"/>
    <p:sldId id="268" r:id="rId7"/>
    <p:sldId id="269" r:id="rId8"/>
    <p:sldId id="271" r:id="rId9"/>
    <p:sldId id="272" r:id="rId10"/>
    <p:sldId id="273" r:id="rId11"/>
    <p:sldId id="276" r:id="rId12"/>
    <p:sldId id="312" r:id="rId13"/>
    <p:sldId id="311" r:id="rId14"/>
    <p:sldId id="313" r:id="rId15"/>
    <p:sldId id="315" r:id="rId16"/>
    <p:sldId id="307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79E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2" autoAdjust="0"/>
    <p:restoredTop sz="94659" autoAdjust="0"/>
  </p:normalViewPr>
  <p:slideViewPr>
    <p:cSldViewPr>
      <p:cViewPr varScale="1">
        <p:scale>
          <a:sx n="115" d="100"/>
          <a:sy n="115" d="100"/>
        </p:scale>
        <p:origin x="-282" y="-102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C0ED-1C8B-4FF3-91A6-E652895D4634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D419-5B3F-423C-8358-46E41EBE13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9824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22216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0937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22216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80400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909312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162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0616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2221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88013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66502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093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80541305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21619744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0047139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67668130"/>
      </p:ext>
    </p:extLst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41882151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84584243"/>
      </p:ext>
    </p:extLst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20823178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23908321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1344553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12556688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85023154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7222368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48382547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9481-F56E-4915-B271-F2E0B2C5AF72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022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slow" advClick="0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11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2483768" y="3363838"/>
            <a:ext cx="5343791" cy="78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kk-KZ" sz="11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kk-KZ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Педагогтың инновациялық қызметі білім беруді дамыту көзі ретінде</a:t>
            </a:r>
            <a:endParaRPr lang="zh-CN" altLang="en-US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48" name="椭圆 47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7452320" y="4515966"/>
            <a:ext cx="169168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k-KZ" altLang="zh-CN" sz="1500" dirty="0" smtClean="0">
                <a:solidFill>
                  <a:schemeClr val="accent3">
                    <a:lumMod val="50000"/>
                  </a:schemeClr>
                </a:solidFill>
                <a:latin typeface="微软雅黑"/>
                <a:ea typeface="微软雅黑"/>
              </a:rPr>
              <a:t>4 апта </a:t>
            </a:r>
            <a:endParaRPr lang="zh-CN" altLang="en-US" sz="1500" dirty="0">
              <a:solidFill>
                <a:schemeClr val="accent3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64288" y="4803998"/>
            <a:ext cx="19797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k-KZ" altLang="zh-CN" sz="1500" dirty="0" smtClean="0">
                <a:solidFill>
                  <a:schemeClr val="accent3">
                    <a:lumMod val="50000"/>
                  </a:schemeClr>
                </a:solidFill>
                <a:latin typeface="微软雅黑"/>
                <a:ea typeface="微软雅黑"/>
              </a:rPr>
              <a:t>Магистратура ПП</a:t>
            </a:r>
            <a:endParaRPr lang="zh-CN" altLang="en-US" sz="1500" dirty="0">
              <a:solidFill>
                <a:schemeClr val="accent3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2354493" y="2765444"/>
            <a:ext cx="459377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9" name="Text Box 64"/>
          <p:cNvSpPr txBox="1">
            <a:spLocks noChangeArrowheads="1"/>
          </p:cNvSpPr>
          <p:nvPr/>
        </p:nvSpPr>
        <p:spPr bwMode="auto">
          <a:xfrm>
            <a:off x="2699792" y="2790292"/>
            <a:ext cx="4248472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Айдналиева Назгүл Аманжоловна</a:t>
            </a:r>
            <a:endParaRPr lang="en-US" altLang="zh-CN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8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75806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文本框 21"/>
          <p:cNvSpPr txBox="1"/>
          <p:nvPr/>
        </p:nvSpPr>
        <p:spPr>
          <a:xfrm>
            <a:off x="3851920" y="4227934"/>
            <a:ext cx="2464554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altLang="zh-CN" sz="1100" dirty="0" smtClean="0">
                <a:solidFill>
                  <a:schemeClr val="accent3">
                    <a:lumMod val="50000"/>
                  </a:schemeClr>
                </a:solidFill>
                <a:latin typeface="微软雅黑"/>
                <a:ea typeface="微软雅黑"/>
              </a:rPr>
              <a:t>Лекция 4.</a:t>
            </a:r>
            <a:endParaRPr lang="zh-CN" altLang="en-US" sz="1100" dirty="0">
              <a:solidFill>
                <a:schemeClr val="accent3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pic>
        <p:nvPicPr>
          <p:cNvPr id="32" name="Рисунок 31" descr="https://vestnik-mgou.ru/images/series/ped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91556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5894282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76" grpId="0"/>
      <p:bldP spid="77" grpId="0"/>
      <p:bldP spid="78" grpId="0" animBg="1"/>
      <p:bldP spid="79" grpId="0"/>
      <p:bldP spid="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555526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pic>
        <p:nvPicPr>
          <p:cNvPr id="40" name="Picture 3" descr="C:\Users\Administrator\Desktop\78763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99542"/>
            <a:ext cx="2907001" cy="40918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组合 40"/>
          <p:cNvGrpSpPr/>
          <p:nvPr/>
        </p:nvGrpSpPr>
        <p:grpSpPr>
          <a:xfrm>
            <a:off x="3955158" y="4114324"/>
            <a:ext cx="764660" cy="764557"/>
            <a:chOff x="3832873" y="2297208"/>
            <a:chExt cx="1516550" cy="1516550"/>
          </a:xfrm>
        </p:grpSpPr>
        <p:grpSp>
          <p:nvGrpSpPr>
            <p:cNvPr id="42" name="组合 4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197846" y="3298740"/>
            <a:ext cx="764660" cy="764557"/>
            <a:chOff x="3832873" y="2297208"/>
            <a:chExt cx="1516550" cy="1516550"/>
          </a:xfrm>
        </p:grpSpPr>
        <p:grpSp>
          <p:nvGrpSpPr>
            <p:cNvPr id="47" name="组合 4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5" name="同心圆 6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724374" y="2800280"/>
            <a:ext cx="764660" cy="764557"/>
            <a:chOff x="3832873" y="2297208"/>
            <a:chExt cx="1516550" cy="1516550"/>
          </a:xfrm>
        </p:grpSpPr>
        <p:grpSp>
          <p:nvGrpSpPr>
            <p:cNvPr id="68" name="组合 67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0" name="同心圆 6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69" name="椭圆 68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197846" y="2327490"/>
            <a:ext cx="764660" cy="764557"/>
            <a:chOff x="3832873" y="2297208"/>
            <a:chExt cx="1516550" cy="1516550"/>
          </a:xfrm>
        </p:grpSpPr>
        <p:grpSp>
          <p:nvGrpSpPr>
            <p:cNvPr id="76" name="组合 7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8" name="同心圆 8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87" name="椭圆 8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724374" y="1817603"/>
            <a:ext cx="764660" cy="764557"/>
            <a:chOff x="3832873" y="2297208"/>
            <a:chExt cx="1516550" cy="1516550"/>
          </a:xfrm>
        </p:grpSpPr>
        <p:grpSp>
          <p:nvGrpSpPr>
            <p:cNvPr id="91" name="组合 9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3" name="同心圆 9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2" name="椭圆 9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955158" y="972044"/>
            <a:ext cx="764660" cy="764557"/>
            <a:chOff x="3832873" y="2297208"/>
            <a:chExt cx="1516550" cy="1516550"/>
          </a:xfrm>
        </p:grpSpPr>
        <p:grpSp>
          <p:nvGrpSpPr>
            <p:cNvPr id="96" name="组合 9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8" name="同心圆 9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7" name="椭圆 9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矩形 3"/>
          <p:cNvSpPr>
            <a:spLocks noChangeArrowheads="1"/>
          </p:cNvSpPr>
          <p:nvPr/>
        </p:nvSpPr>
        <p:spPr bwMode="auto">
          <a:xfrm>
            <a:off x="4863957" y="1205286"/>
            <a:ext cx="946118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жоспарлау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05" name="文本框 13"/>
          <p:cNvSpPr txBox="1"/>
          <p:nvPr/>
        </p:nvSpPr>
        <p:spPr>
          <a:xfrm>
            <a:off x="5868144" y="915566"/>
            <a:ext cx="2664296" cy="861278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екі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кезең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: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стратегиялық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және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жедел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механизмдер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: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кіші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бағдарламалар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және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кіші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жобалар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жұмыс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кестесі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ресурстардың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қажетті</a:t>
            </a:r>
            <a:r>
              <a:rPr lang="ru-RU" altLang="zh-CN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мөлшері</a:t>
            </a:r>
            <a:endParaRPr lang="zh-CN" altLang="en-US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106" name="矩形 3"/>
          <p:cNvSpPr>
            <a:spLocks noChangeArrowheads="1"/>
          </p:cNvSpPr>
          <p:nvPr/>
        </p:nvSpPr>
        <p:spPr bwMode="auto">
          <a:xfrm>
            <a:off x="5721256" y="1809985"/>
            <a:ext cx="1186056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ұйымдастыру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07" name="文本框 13"/>
          <p:cNvSpPr txBox="1"/>
          <p:nvPr/>
        </p:nvSpPr>
        <p:spPr>
          <a:xfrm>
            <a:off x="5580112" y="1995686"/>
            <a:ext cx="3563888" cy="1158347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студенттердің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өз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бетінше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жұмыс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жасау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дағдыларын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дамытуға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шығармашылық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деңгейін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көтеруге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және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білімді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дамытуға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ынталандыруға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МТБ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дамыту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мен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нығайту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білім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берудің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технологияларын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АКТ,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кредиттік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білім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беру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жүйесін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енгізу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негізінде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білім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сапасын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үнемі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жақсартуға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инновацияны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бағыттау</a:t>
            </a:r>
            <a:endParaRPr lang="zh-CN" altLang="en-US" sz="10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109" name="矩形 3"/>
          <p:cNvSpPr>
            <a:spLocks noChangeArrowheads="1"/>
          </p:cNvSpPr>
          <p:nvPr/>
        </p:nvSpPr>
        <p:spPr bwMode="auto">
          <a:xfrm>
            <a:off x="2267744" y="2139702"/>
            <a:ext cx="767351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бақылау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10" name="文本框 13"/>
          <p:cNvSpPr txBox="1"/>
          <p:nvPr/>
        </p:nvSpPr>
        <p:spPr>
          <a:xfrm>
            <a:off x="683568" y="2355726"/>
            <a:ext cx="2376264" cy="989774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нновацияны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әдістерінің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тиімділігін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бағалау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әдістерін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түзету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114" name="矩形 3"/>
          <p:cNvSpPr>
            <a:spLocks noChangeArrowheads="1"/>
          </p:cNvSpPr>
          <p:nvPr/>
        </p:nvSpPr>
        <p:spPr bwMode="auto">
          <a:xfrm>
            <a:off x="5724128" y="3075806"/>
            <a:ext cx="642895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талдау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15" name="文本框 13"/>
          <p:cNvSpPr txBox="1"/>
          <p:nvPr/>
        </p:nvSpPr>
        <p:spPr>
          <a:xfrm>
            <a:off x="5580112" y="3291830"/>
            <a:ext cx="3384376" cy="716751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инновациялық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стратегиясының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тиімділігі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мен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дамуын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бағалау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құралдары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жаңа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идеяларды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қалыптастыруға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қабілетті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Қазақстан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Республикасындағы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жоғары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білімнің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инновациялық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артта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қалуының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жүйелік</a:t>
            </a:r>
            <a:r>
              <a:rPr lang="ru-RU" altLang="zh-CN" sz="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9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себептері</a:t>
            </a:r>
            <a:endParaRPr lang="zh-CN" altLang="en-US" sz="9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128" name="矩形 3"/>
          <p:cNvSpPr>
            <a:spLocks noChangeArrowheads="1"/>
          </p:cNvSpPr>
          <p:nvPr/>
        </p:nvSpPr>
        <p:spPr bwMode="auto">
          <a:xfrm>
            <a:off x="1835696" y="3363838"/>
            <a:ext cx="630904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реттеу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29" name="文本框 13"/>
          <p:cNvSpPr txBox="1"/>
          <p:nvPr/>
        </p:nvSpPr>
        <p:spPr>
          <a:xfrm>
            <a:off x="251520" y="3617839"/>
            <a:ext cx="2880320" cy="1527678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ғылыми-технологиялық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әлеует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инновацияларды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дамытуға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арналған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материалдық-техникалық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база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және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ресурстар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кадр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мәселелері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«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серпінді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»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жобалармен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айналысатын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оқытушылар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мен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студенттердің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үлесі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зерттеулер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мен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әзірлемелер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инновациялық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және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ғылыми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қызметін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мемлекеттік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реттеу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имидждік</a:t>
            </a:r>
            <a:r>
              <a:rPr lang="ru-RU" altLang="zh-CN" sz="1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саясаты</a:t>
            </a: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142" name="矩形 3"/>
          <p:cNvSpPr>
            <a:spLocks noChangeArrowheads="1"/>
          </p:cNvSpPr>
          <p:nvPr/>
        </p:nvSpPr>
        <p:spPr bwMode="auto">
          <a:xfrm>
            <a:off x="4860032" y="4011910"/>
            <a:ext cx="1512168" cy="28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68561" tIns="34282" rIns="68561" bIns="34282">
            <a:spAutoFit/>
          </a:bodyPr>
          <a:lstStyle/>
          <a:p>
            <a:r>
              <a:rPr lang="kk-KZ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Arial" pitchFamily="34" charset="0"/>
              </a:rPr>
              <a:t>тарату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43" name="文本框 13"/>
          <p:cNvSpPr txBox="1"/>
          <p:nvPr/>
        </p:nvSpPr>
        <p:spPr>
          <a:xfrm>
            <a:off x="4932040" y="4227934"/>
            <a:ext cx="4032448" cy="789015"/>
          </a:xfrm>
          <a:prstGeom prst="rect">
            <a:avLst/>
          </a:prstGeom>
          <a:noFill/>
        </p:spPr>
        <p:txBody>
          <a:bodyPr wrap="square" lIns="65804" tIns="32901" rIns="65804" bIns="3290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педагогикалық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практикасында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инновацияларды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сериялық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қолдану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университеттің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жаппай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тәжірибесіне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жаңалықтарды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енгізу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ақпарат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тарату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профессорлық-оқытушылық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құрамды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оқыту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,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студенттердің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инновациялық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әлеуетін</a:t>
            </a:r>
            <a:r>
              <a:rPr lang="ru-RU" altLang="zh-CN" sz="10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 </a:t>
            </a:r>
            <a:r>
              <a:rPr lang="ru-RU" altLang="zh-CN" sz="10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itchFamily="34" charset="-122"/>
              </a:rPr>
              <a:t>пайдалану</a:t>
            </a:r>
            <a:endParaRPr lang="zh-CN" altLang="en-US" sz="10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pic>
        <p:nvPicPr>
          <p:cNvPr id="86" name="Рисунок 85" descr="110x_fig_17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20359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Рисунок 146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32040" y="1995686"/>
            <a:ext cx="360040" cy="504056"/>
          </a:xfrm>
          <a:prstGeom prst="rect">
            <a:avLst/>
          </a:prstGeom>
        </p:spPr>
      </p:pic>
      <p:pic>
        <p:nvPicPr>
          <p:cNvPr id="148" name="Рисунок 147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275856" y="2499742"/>
            <a:ext cx="576064" cy="432048"/>
          </a:xfrm>
          <a:prstGeom prst="rect">
            <a:avLst/>
          </a:prstGeom>
        </p:spPr>
      </p:pic>
      <p:pic>
        <p:nvPicPr>
          <p:cNvPr id="149" name="Рисунок 148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32040" y="3003798"/>
            <a:ext cx="360039" cy="432048"/>
          </a:xfrm>
          <a:prstGeom prst="rect">
            <a:avLst/>
          </a:prstGeom>
        </p:spPr>
      </p:pic>
      <p:pic>
        <p:nvPicPr>
          <p:cNvPr id="150" name="Рисунок 149" descr="http://3.bp.blogspot.com/-mAbz26VNW3M/VfW2WOMWyxI/AAAAAAAACUI/PkfUQdJ2LTw/s1600/news_033015_0_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7864" y="3507854"/>
            <a:ext cx="432048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Рисунок 150" descr="http://www.pfrf.ru/files/branches/chechnya/E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4299942"/>
            <a:ext cx="360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" name="Прямоугольник 151"/>
          <p:cNvSpPr/>
          <p:nvPr/>
        </p:nvSpPr>
        <p:spPr>
          <a:xfrm>
            <a:off x="1115616" y="123478"/>
            <a:ext cx="7230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іс-әрекеттің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технологиялық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тізбегі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" name="Рисунок 152"/>
          <p:cNvPicPr/>
          <p:nvPr/>
        </p:nvPicPr>
        <p:blipFill>
          <a:blip r:embed="rId11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1520" y="699542"/>
            <a:ext cx="1800200" cy="10801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997758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9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4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04" grpId="0"/>
      <p:bldP spid="105" grpId="0"/>
      <p:bldP spid="106" grpId="0"/>
      <p:bldP spid="107" grpId="0"/>
      <p:bldP spid="109" grpId="0"/>
      <p:bldP spid="110" grpId="0"/>
      <p:bldP spid="114" grpId="0"/>
      <p:bldP spid="115" grpId="0"/>
      <p:bldP spid="128" grpId="0"/>
      <p:bldP spid="129" grpId="0"/>
      <p:bldP spid="142" grpId="0"/>
      <p:bldP spid="1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822085" y="1563280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4500" b="1" dirty="0">
                <a:solidFill>
                  <a:srgbClr val="679E2A"/>
                </a:solidFill>
              </a:rPr>
              <a:t>03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228184" y="401191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572000" y="4443958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92080" y="4395476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380312" y="4567438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15616" y="4443958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596336" y="365187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79712" y="401191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83568" y="4227934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23528" y="4659982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971600" y="3003798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Жаңашыл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мұғалімнің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әдіснамалық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мәдениеті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құзыреттілігі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9958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2283718"/>
            <a:ext cx="2160239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altLang="zh-CN" sz="1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Жаңашыл</a:t>
            </a:r>
            <a:r>
              <a:rPr lang="ru-RU" altLang="zh-CN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ойшыл</a:t>
            </a:r>
            <a:r>
              <a:rPr lang="ru-RU" altLang="zh-CN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мұғалім</a:t>
            </a:r>
            <a:endParaRPr lang="zh-CN" altLang="en-US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1403648" y="915566"/>
            <a:ext cx="2160240" cy="1354408"/>
            <a:chOff x="4529353" y="932804"/>
            <a:chExt cx="806358" cy="806358"/>
          </a:xfrm>
        </p:grpSpPr>
        <p:sp>
          <p:nvSpPr>
            <p:cNvPr id="23" name="椭圆 22"/>
            <p:cNvSpPr/>
            <p:nvPr/>
          </p:nvSpPr>
          <p:spPr>
            <a:xfrm>
              <a:off x="4529353" y="932804"/>
              <a:ext cx="806358" cy="80635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 144"/>
            <p:cNvSpPr>
              <a:spLocks noEditPoints="1"/>
            </p:cNvSpPr>
            <p:nvPr/>
          </p:nvSpPr>
          <p:spPr bwMode="auto">
            <a:xfrm>
              <a:off x="4749786" y="1205938"/>
              <a:ext cx="332846" cy="288640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3" name="组合 25"/>
          <p:cNvGrpSpPr/>
          <p:nvPr/>
        </p:nvGrpSpPr>
        <p:grpSpPr>
          <a:xfrm>
            <a:off x="5436096" y="3363838"/>
            <a:ext cx="2088232" cy="1366931"/>
            <a:chOff x="3724322" y="1908536"/>
            <a:chExt cx="1329153" cy="1329153"/>
          </a:xfrm>
        </p:grpSpPr>
        <p:sp>
          <p:nvSpPr>
            <p:cNvPr id="28" name="椭圆 27"/>
            <p:cNvSpPr/>
            <p:nvPr/>
          </p:nvSpPr>
          <p:spPr>
            <a:xfrm>
              <a:off x="3724322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29"/>
          <p:cNvGrpSpPr/>
          <p:nvPr/>
        </p:nvGrpSpPr>
        <p:grpSpPr>
          <a:xfrm>
            <a:off x="1403648" y="2715766"/>
            <a:ext cx="2492820" cy="179992"/>
            <a:chOff x="3351763" y="2844572"/>
            <a:chExt cx="2492820" cy="179992"/>
          </a:xfrm>
          <a:solidFill>
            <a:srgbClr val="679E2A"/>
          </a:solidFill>
        </p:grpSpPr>
        <p:cxnSp>
          <p:nvCxnSpPr>
            <p:cNvPr id="31" name="Straight Connector 141"/>
            <p:cNvCxnSpPr/>
            <p:nvPr/>
          </p:nvCxnSpPr>
          <p:spPr>
            <a:xfrm flipH="1">
              <a:off x="3351763" y="2937696"/>
              <a:ext cx="2492820" cy="0"/>
            </a:xfrm>
            <a:prstGeom prst="line">
              <a:avLst/>
            </a:prstGeom>
            <a:grpFill/>
            <a:ln w="19050">
              <a:solidFill>
                <a:srgbClr val="679E2A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4503648" y="2844572"/>
              <a:ext cx="179992" cy="179992"/>
            </a:xfrm>
            <a:prstGeom prst="ellipse">
              <a:avLst/>
            </a:prstGeom>
            <a:grpFill/>
            <a:ln w="28575"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32"/>
          <p:cNvGrpSpPr/>
          <p:nvPr/>
        </p:nvGrpSpPr>
        <p:grpSpPr>
          <a:xfrm>
            <a:off x="4716016" y="2715766"/>
            <a:ext cx="3312368" cy="179992"/>
            <a:chOff x="5934360" y="2844572"/>
            <a:chExt cx="2492820" cy="179992"/>
          </a:xfrm>
          <a:solidFill>
            <a:srgbClr val="679E2A"/>
          </a:solidFill>
        </p:grpSpPr>
        <p:cxnSp>
          <p:nvCxnSpPr>
            <p:cNvPr id="43" name="Straight Connector 149"/>
            <p:cNvCxnSpPr/>
            <p:nvPr/>
          </p:nvCxnSpPr>
          <p:spPr>
            <a:xfrm flipH="1">
              <a:off x="5934360" y="2937696"/>
              <a:ext cx="2492820" cy="0"/>
            </a:xfrm>
            <a:prstGeom prst="line">
              <a:avLst/>
            </a:prstGeom>
            <a:grpFill/>
            <a:ln w="19050">
              <a:solidFill>
                <a:srgbClr val="679E2A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7065216" y="2844572"/>
              <a:ext cx="179992" cy="179992"/>
            </a:xfrm>
            <a:prstGeom prst="ellipse">
              <a:avLst/>
            </a:prstGeom>
            <a:grpFill/>
            <a:ln w="28575"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44"/>
          <p:cNvGrpSpPr/>
          <p:nvPr/>
        </p:nvGrpSpPr>
        <p:grpSpPr>
          <a:xfrm>
            <a:off x="4499992" y="1059582"/>
            <a:ext cx="3672408" cy="1625113"/>
            <a:chOff x="5925475" y="1205938"/>
            <a:chExt cx="2582597" cy="1625113"/>
          </a:xfrm>
        </p:grpSpPr>
        <p:sp>
          <p:nvSpPr>
            <p:cNvPr id="46" name="Down Arrow Callout 152"/>
            <p:cNvSpPr/>
            <p:nvPr/>
          </p:nvSpPr>
          <p:spPr>
            <a:xfrm>
              <a:off x="5925475" y="1205938"/>
              <a:ext cx="2582597" cy="1625113"/>
            </a:xfrm>
            <a:prstGeom prst="downArrowCallout">
              <a:avLst>
                <a:gd name="adj1" fmla="val 25776"/>
                <a:gd name="adj2" fmla="val 9254"/>
                <a:gd name="adj3" fmla="val 9254"/>
                <a:gd name="adj4" fmla="val 90746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ea"/>
                <a:ea typeface="+mj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81618" y="1565978"/>
              <a:ext cx="2526454" cy="92640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басқару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және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менеджмент,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инновациялық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оқыту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мен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оқыту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білім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сапасы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;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кәсіби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даму,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педагогтің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қызметін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бағалаудың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жаңа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жүйесі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қаржылық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бағдарламалық-мазмұндық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,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инвестициялық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қызметті</a:t>
              </a:r>
              <a:r>
                <a:rPr lang="ru-RU" altLang="zh-CN" sz="1100" dirty="0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</a:t>
              </a:r>
              <a:r>
                <a:rPr lang="ru-RU" altLang="zh-CN" sz="1100" dirty="0" err="1" smtClean="0">
                  <a:solidFill>
                    <a:srgbClr val="00206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реттеу</a:t>
              </a:r>
              <a:endParaRPr lang="zh-CN" altLang="en-US" sz="1100" dirty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55187" y="1476395"/>
              <a:ext cx="64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endParaRPr lang="en-US" altLang="zh-CN" sz="1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48"/>
          <p:cNvGrpSpPr/>
          <p:nvPr/>
        </p:nvGrpSpPr>
        <p:grpSpPr>
          <a:xfrm>
            <a:off x="1187625" y="2925866"/>
            <a:ext cx="2880319" cy="1625113"/>
            <a:chOff x="3306875" y="3072222"/>
            <a:chExt cx="2582597" cy="1625113"/>
          </a:xfrm>
        </p:grpSpPr>
        <p:sp>
          <p:nvSpPr>
            <p:cNvPr id="50" name="Down Arrow Callout 144"/>
            <p:cNvSpPr/>
            <p:nvPr/>
          </p:nvSpPr>
          <p:spPr>
            <a:xfrm flipV="1">
              <a:off x="3306875" y="3072222"/>
              <a:ext cx="2582597" cy="1625113"/>
            </a:xfrm>
            <a:prstGeom prst="downArrowCallout">
              <a:avLst>
                <a:gd name="adj1" fmla="val 25776"/>
                <a:gd name="adj2" fmla="val 9254"/>
                <a:gd name="adj3" fmla="val 9254"/>
                <a:gd name="adj4" fmla="val 90746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ea"/>
                <a:ea typeface="+mj-ea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31508" y="3726218"/>
              <a:ext cx="2448272" cy="211020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55611" y="3438186"/>
              <a:ext cx="64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endParaRPr lang="en-US" sz="16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004048" y="3003798"/>
            <a:ext cx="2448272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altLang="zh-CN" sz="1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Құзыреттілік</a:t>
            </a:r>
            <a:r>
              <a:rPr lang="ru-RU" altLang="zh-CN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моделі</a:t>
            </a:r>
            <a:r>
              <a:rPr lang="ru-RU" altLang="zh-CN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endParaRPr lang="en-US" altLang="zh-CN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59632" y="3075806"/>
            <a:ext cx="27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0975" algn="l"/>
              </a:tabLst>
            </a:pP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стандарттан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ойлау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өнертапқыштық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мәселелерді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дағдылары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сыни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ойлау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</a:tabLst>
            </a:pP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пәндік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дағдылар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құзыреттер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</a:tabLst>
            </a:pP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практикасында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технологиялық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құралдарды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қолдану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 descr="https://5bucks.ru/wp-content/uploads/2019/02/882369-1549980276-207x1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059582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Прямоугольник 36"/>
          <p:cNvSpPr/>
          <p:nvPr/>
        </p:nvSpPr>
        <p:spPr>
          <a:xfrm>
            <a:off x="1115616" y="123478"/>
            <a:ext cx="7087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Педагогтің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іс-әрекетінің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бөліктері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652120" y="1131590"/>
            <a:ext cx="11897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Құрылымы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Рисунок 39" descr="Знак вопрос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7" y="3651871"/>
            <a:ext cx="100811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2114623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19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4006" y="237108"/>
            <a:ext cx="4792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Инновациялық саладағы педагогтің құзырлығы </a:t>
            </a:r>
            <a:endParaRPr lang="zh-CN" altLang="en-US" sz="1600" b="1" dirty="0">
              <a:solidFill>
                <a:srgbClr val="00206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683568" y="4083918"/>
            <a:ext cx="8064896" cy="70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kk-KZ" altLang="zh-CN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方正兰亭黑_GBK" panose="02000000000000000000" pitchFamily="2" charset="-122"/>
              </a:rPr>
              <a:t>Жоғары білімді оқытушының құзыреттілігі бойынша «пазлдарды» толықтырыңыз : ..........</a:t>
            </a:r>
            <a:endParaRPr lang="zh-CN" altLang="en-US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2" name="组合 64"/>
          <p:cNvGrpSpPr>
            <a:grpSpLocks noChangeAspect="1"/>
          </p:cNvGrpSpPr>
          <p:nvPr/>
        </p:nvGrpSpPr>
        <p:grpSpPr>
          <a:xfrm>
            <a:off x="3442823" y="843559"/>
            <a:ext cx="1006959" cy="1130350"/>
            <a:chOff x="3519204" y="843559"/>
            <a:chExt cx="1107655" cy="1243385"/>
          </a:xfrm>
        </p:grpSpPr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3519204" y="843559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679E2A"/>
            </a:solidFill>
            <a:ln w="28575">
              <a:solidFill>
                <a:schemeClr val="bg1"/>
              </a:soli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文本框 29"/>
            <p:cNvSpPr txBox="1"/>
            <p:nvPr/>
          </p:nvSpPr>
          <p:spPr>
            <a:xfrm>
              <a:off x="3573167" y="1160393"/>
              <a:ext cx="954377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көшбасшылық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3" name="组合 67"/>
          <p:cNvGrpSpPr>
            <a:grpSpLocks noChangeAspect="1"/>
          </p:cNvGrpSpPr>
          <p:nvPr/>
        </p:nvGrpSpPr>
        <p:grpSpPr>
          <a:xfrm>
            <a:off x="1671613" y="1779662"/>
            <a:ext cx="1006959" cy="1130350"/>
            <a:chOff x="1747994" y="1865655"/>
            <a:chExt cx="1107655" cy="1243385"/>
          </a:xfrm>
        </p:grpSpPr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1747994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679E2A"/>
            </a:solidFill>
            <a:ln w="28575">
              <a:solidFill>
                <a:schemeClr val="bg1"/>
              </a:soli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文本框 29"/>
            <p:cNvSpPr txBox="1"/>
            <p:nvPr/>
          </p:nvSpPr>
          <p:spPr>
            <a:xfrm>
              <a:off x="1822207" y="2329612"/>
              <a:ext cx="977577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шығармашылық</a:t>
              </a:r>
              <a:endParaRPr lang="zh-CN" altLang="en-US" sz="1200" b="1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4" name="组合 70"/>
          <p:cNvGrpSpPr>
            <a:grpSpLocks noChangeAspect="1"/>
          </p:cNvGrpSpPr>
          <p:nvPr/>
        </p:nvGrpSpPr>
        <p:grpSpPr>
          <a:xfrm>
            <a:off x="4623636" y="2737544"/>
            <a:ext cx="1006960" cy="1130350"/>
            <a:chOff x="4700011" y="2887752"/>
            <a:chExt cx="1107655" cy="1243385"/>
          </a:xfrm>
          <a:gradFill>
            <a:gsLst>
              <a:gs pos="0">
                <a:srgbClr val="002060">
                  <a:lumMod val="85000"/>
                  <a:lumOff val="15000"/>
                </a:srgbClr>
              </a:gs>
              <a:gs pos="100000">
                <a:srgbClr val="002060"/>
              </a:gs>
            </a:gsLst>
            <a:lin ang="0" scaled="1"/>
          </a:gradFill>
        </p:grpSpPr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700011" y="2887752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679E2A"/>
            </a:solidFill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文本框 29"/>
            <p:cNvSpPr txBox="1"/>
            <p:nvPr/>
          </p:nvSpPr>
          <p:spPr>
            <a:xfrm>
              <a:off x="4722420" y="3259840"/>
              <a:ext cx="1029713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авторлық идеялары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73"/>
          <p:cNvGrpSpPr>
            <a:grpSpLocks noChangeAspect="1"/>
          </p:cNvGrpSpPr>
          <p:nvPr/>
        </p:nvGrpSpPr>
        <p:grpSpPr>
          <a:xfrm>
            <a:off x="6394835" y="1779662"/>
            <a:ext cx="1111397" cy="1130350"/>
            <a:chOff x="6471221" y="1865655"/>
            <a:chExt cx="1222538" cy="1243385"/>
          </a:xfrm>
          <a:gradFill>
            <a:gsLst>
              <a:gs pos="0">
                <a:srgbClr val="002060">
                  <a:lumMod val="85000"/>
                  <a:lumOff val="15000"/>
                </a:srgbClr>
              </a:gs>
              <a:gs pos="100000">
                <a:srgbClr val="002060"/>
              </a:gs>
            </a:gsLst>
            <a:lin ang="0" scaled="1"/>
          </a:gradFill>
        </p:grpSpPr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6471221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679E2A"/>
            </a:solidFill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文本框 29"/>
            <p:cNvSpPr txBox="1"/>
            <p:nvPr/>
          </p:nvSpPr>
          <p:spPr>
            <a:xfrm>
              <a:off x="6525532" y="2182490"/>
              <a:ext cx="1168227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тұлғалық қасиеттері</a:t>
              </a:r>
              <a:endParaRPr lang="zh-CN" altLang="en-US" sz="1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" name="组合 76"/>
          <p:cNvGrpSpPr>
            <a:grpSpLocks noChangeAspect="1"/>
          </p:cNvGrpSpPr>
          <p:nvPr/>
        </p:nvGrpSpPr>
        <p:grpSpPr>
          <a:xfrm>
            <a:off x="4623626" y="843558"/>
            <a:ext cx="1006958" cy="1130350"/>
            <a:chOff x="4700010" y="843558"/>
            <a:chExt cx="1107655" cy="1243385"/>
          </a:xfrm>
        </p:grpSpPr>
        <p:sp>
          <p:nvSpPr>
            <p:cNvPr id="78" name="Freeform 13"/>
            <p:cNvSpPr>
              <a:spLocks/>
            </p:cNvSpPr>
            <p:nvPr/>
          </p:nvSpPr>
          <p:spPr bwMode="auto">
            <a:xfrm>
              <a:off x="4700010" y="843558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</a:endParaRPr>
            </a:p>
          </p:txBody>
        </p:sp>
        <p:sp>
          <p:nvSpPr>
            <p:cNvPr id="79" name="文本框 29"/>
            <p:cNvSpPr txBox="1"/>
            <p:nvPr/>
          </p:nvSpPr>
          <p:spPr>
            <a:xfrm>
              <a:off x="4722428" y="1239602"/>
              <a:ext cx="1057129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әлеуметтік белсенділік</a:t>
              </a:r>
              <a:endParaRPr lang="zh-CN" altLang="en-US" sz="1200" b="1" dirty="0">
                <a:solidFill>
                  <a:srgbClr val="679E2A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7" name="组合 79"/>
          <p:cNvGrpSpPr>
            <a:grpSpLocks noChangeAspect="1"/>
          </p:cNvGrpSpPr>
          <p:nvPr/>
        </p:nvGrpSpPr>
        <p:grpSpPr>
          <a:xfrm>
            <a:off x="3995936" y="1779662"/>
            <a:ext cx="1152127" cy="1130350"/>
            <a:chOff x="4068583" y="1865655"/>
            <a:chExt cx="1188130" cy="1243385"/>
          </a:xfrm>
        </p:grpSpPr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109607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</a:endParaRPr>
            </a:p>
          </p:txBody>
        </p:sp>
        <p:sp>
          <p:nvSpPr>
            <p:cNvPr id="82" name="文本框 29"/>
            <p:cNvSpPr txBox="1"/>
            <p:nvPr/>
          </p:nvSpPr>
          <p:spPr>
            <a:xfrm>
              <a:off x="4068583" y="2103281"/>
              <a:ext cx="1188130" cy="685573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ru-RU" altLang="zh-CN" sz="12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жаңартуға</a:t>
              </a:r>
              <a:r>
                <a:rPr lang="ru-RU" altLang="zh-CN" sz="1200" b="1" dirty="0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ынталандыру</a:t>
              </a:r>
              <a:endParaRPr lang="zh-CN" altLang="en-US" sz="1200" b="1" dirty="0">
                <a:solidFill>
                  <a:srgbClr val="679E2A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8" name="组合 82"/>
          <p:cNvGrpSpPr>
            <a:grpSpLocks noChangeAspect="1"/>
          </p:cNvGrpSpPr>
          <p:nvPr/>
        </p:nvGrpSpPr>
        <p:grpSpPr>
          <a:xfrm>
            <a:off x="5214036" y="1779662"/>
            <a:ext cx="1014151" cy="1130350"/>
            <a:chOff x="5290414" y="1865655"/>
            <a:chExt cx="1115566" cy="1243385"/>
          </a:xfrm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5290414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</a:endParaRPr>
            </a:p>
          </p:txBody>
        </p:sp>
        <p:sp>
          <p:nvSpPr>
            <p:cNvPr id="86" name="文本框 29"/>
            <p:cNvSpPr txBox="1"/>
            <p:nvPr/>
          </p:nvSpPr>
          <p:spPr>
            <a:xfrm>
              <a:off x="5376265" y="2182490"/>
              <a:ext cx="1029715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үздіксіз даму</a:t>
              </a:r>
              <a:endParaRPr lang="zh-CN" altLang="en-US" sz="1200" b="1" dirty="0">
                <a:solidFill>
                  <a:srgbClr val="679E2A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9" name="组合 86"/>
          <p:cNvGrpSpPr>
            <a:grpSpLocks noChangeAspect="1"/>
          </p:cNvGrpSpPr>
          <p:nvPr/>
        </p:nvGrpSpPr>
        <p:grpSpPr>
          <a:xfrm>
            <a:off x="2843808" y="1779662"/>
            <a:ext cx="1015580" cy="1130350"/>
            <a:chOff x="2919319" y="1865655"/>
            <a:chExt cx="1117136" cy="1243385"/>
          </a:xfrm>
        </p:grpSpPr>
        <p:sp>
          <p:nvSpPr>
            <p:cNvPr id="88" name="Freeform 13"/>
            <p:cNvSpPr>
              <a:spLocks/>
            </p:cNvSpPr>
            <p:nvPr/>
          </p:nvSpPr>
          <p:spPr bwMode="auto">
            <a:xfrm>
              <a:off x="2928800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</a:endParaRPr>
            </a:p>
          </p:txBody>
        </p:sp>
        <p:sp>
          <p:nvSpPr>
            <p:cNvPr id="89" name="文本框 29"/>
            <p:cNvSpPr txBox="1"/>
            <p:nvPr/>
          </p:nvSpPr>
          <p:spPr>
            <a:xfrm>
              <a:off x="2919319" y="2261699"/>
              <a:ext cx="1029713" cy="279308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kk-KZ" altLang="zh-CN" sz="1200" b="1" dirty="0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метаойлау</a:t>
              </a:r>
              <a:endParaRPr lang="zh-CN" altLang="en-US" sz="1200" b="1" dirty="0">
                <a:solidFill>
                  <a:srgbClr val="679E2A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0" name="组合 89"/>
          <p:cNvGrpSpPr>
            <a:grpSpLocks noChangeAspect="1"/>
          </p:cNvGrpSpPr>
          <p:nvPr/>
        </p:nvGrpSpPr>
        <p:grpSpPr>
          <a:xfrm>
            <a:off x="3442827" y="2737544"/>
            <a:ext cx="1057167" cy="1130350"/>
            <a:chOff x="3519204" y="2887752"/>
            <a:chExt cx="1162883" cy="1243385"/>
          </a:xfrm>
        </p:grpSpPr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3519204" y="2887752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</a:endParaRPr>
            </a:p>
          </p:txBody>
        </p:sp>
        <p:sp>
          <p:nvSpPr>
            <p:cNvPr id="92" name="文本框 29"/>
            <p:cNvSpPr txBox="1"/>
            <p:nvPr/>
          </p:nvSpPr>
          <p:spPr>
            <a:xfrm>
              <a:off x="3573164" y="3259840"/>
              <a:ext cx="1108923" cy="482440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ru-RU" altLang="zh-CN" sz="12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өзін-өзі</a:t>
              </a:r>
              <a:r>
                <a:rPr lang="ru-RU" altLang="zh-CN" sz="1200" b="1" dirty="0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 </a:t>
              </a:r>
              <a:r>
                <a:rPr lang="ru-RU" altLang="zh-CN" sz="1200" b="1" dirty="0" err="1" smtClean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реттеу</a:t>
              </a:r>
              <a:endParaRPr lang="zh-CN" altLang="en-US" sz="1200" b="1" dirty="0">
                <a:solidFill>
                  <a:srgbClr val="679E2A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1532661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9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4618029" y="1107636"/>
            <a:ext cx="1113617" cy="2136744"/>
            <a:chOff x="6156302" y="1476392"/>
            <a:chExt cx="1484565" cy="2848113"/>
          </a:xfrm>
        </p:grpSpPr>
        <p:grpSp>
          <p:nvGrpSpPr>
            <p:cNvPr id="3" name="组合 38"/>
            <p:cNvGrpSpPr/>
            <p:nvPr/>
          </p:nvGrpSpPr>
          <p:grpSpPr>
            <a:xfrm>
              <a:off x="6156302" y="1476392"/>
              <a:ext cx="1484565" cy="2848113"/>
              <a:chOff x="6156302" y="1476392"/>
              <a:chExt cx="1484565" cy="2848113"/>
            </a:xfrm>
          </p:grpSpPr>
          <p:sp>
            <p:nvSpPr>
              <p:cNvPr id="43" name="MH_Other_3"/>
              <p:cNvSpPr/>
              <p:nvPr>
                <p:custDataLst>
                  <p:tags r:id="rId6"/>
                </p:custDataLst>
              </p:nvPr>
            </p:nvSpPr>
            <p:spPr>
              <a:xfrm rot="5400000" flipV="1">
                <a:off x="5311844" y="2591146"/>
                <a:ext cx="257781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018705" y="1476392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solidFill>
                  <a:srgbClr val="679E2A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" name="组合 39"/>
            <p:cNvGrpSpPr/>
            <p:nvPr/>
          </p:nvGrpSpPr>
          <p:grpSpPr>
            <a:xfrm>
              <a:off x="7090635" y="1546559"/>
              <a:ext cx="528258" cy="464474"/>
              <a:chOff x="4405792" y="1573446"/>
              <a:chExt cx="528258" cy="46447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文本框 114"/>
              <p:cNvSpPr txBox="1"/>
              <p:nvPr/>
            </p:nvSpPr>
            <p:spPr>
              <a:xfrm>
                <a:off x="4405792" y="1609239"/>
                <a:ext cx="528258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4"/>
          <p:cNvGrpSpPr/>
          <p:nvPr/>
        </p:nvGrpSpPr>
        <p:grpSpPr>
          <a:xfrm>
            <a:off x="3839031" y="3510579"/>
            <a:ext cx="1282499" cy="1282672"/>
            <a:chOff x="4700937" y="4015204"/>
            <a:chExt cx="455921" cy="455921"/>
          </a:xfrm>
          <a:effectLst/>
        </p:grpSpPr>
        <p:sp>
          <p:nvSpPr>
            <p:cNvPr id="46" name="椭圆 45"/>
            <p:cNvSpPr/>
            <p:nvPr/>
          </p:nvSpPr>
          <p:spPr>
            <a:xfrm flipH="1">
              <a:off x="4700937" y="4015204"/>
              <a:ext cx="455921" cy="4559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4711557" y="4025824"/>
              <a:ext cx="434681" cy="43468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47"/>
          <p:cNvGrpSpPr/>
          <p:nvPr/>
        </p:nvGrpSpPr>
        <p:grpSpPr>
          <a:xfrm>
            <a:off x="3257660" y="1125372"/>
            <a:ext cx="1069605" cy="2852578"/>
            <a:chOff x="4342792" y="1500033"/>
            <a:chExt cx="1425893" cy="3802264"/>
          </a:xfrm>
        </p:grpSpPr>
        <p:grpSp>
          <p:nvGrpSpPr>
            <p:cNvPr id="7" name="组合 48"/>
            <p:cNvGrpSpPr/>
            <p:nvPr/>
          </p:nvGrpSpPr>
          <p:grpSpPr>
            <a:xfrm>
              <a:off x="4342792" y="1500033"/>
              <a:ext cx="1425893" cy="3802264"/>
              <a:chOff x="4342792" y="1500033"/>
              <a:chExt cx="1425893" cy="3802264"/>
            </a:xfrm>
          </p:grpSpPr>
          <p:sp>
            <p:nvSpPr>
              <p:cNvPr id="53" name="MH_Other_3"/>
              <p:cNvSpPr/>
              <p:nvPr>
                <p:custDataLst>
                  <p:tags r:id="rId5"/>
                </p:custDataLst>
              </p:nvPr>
            </p:nvSpPr>
            <p:spPr>
              <a:xfrm rot="16200000" flipH="1" flipV="1">
                <a:off x="3546429" y="3080042"/>
                <a:ext cx="3555609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342792" y="1500033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49"/>
            <p:cNvGrpSpPr/>
            <p:nvPr/>
          </p:nvGrpSpPr>
          <p:grpSpPr>
            <a:xfrm>
              <a:off x="4407687" y="1573446"/>
              <a:ext cx="528258" cy="464474"/>
              <a:chOff x="4407687" y="1573446"/>
              <a:chExt cx="528258" cy="464474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文本框 101"/>
              <p:cNvSpPr txBox="1"/>
              <p:nvPr/>
            </p:nvSpPr>
            <p:spPr>
              <a:xfrm>
                <a:off x="4407687" y="1620522"/>
                <a:ext cx="528258" cy="4102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54"/>
          <p:cNvGrpSpPr/>
          <p:nvPr/>
        </p:nvGrpSpPr>
        <p:grpSpPr>
          <a:xfrm>
            <a:off x="3257660" y="2308050"/>
            <a:ext cx="902533" cy="2003343"/>
            <a:chOff x="4342792" y="3076450"/>
            <a:chExt cx="1203168" cy="2670299"/>
          </a:xfrm>
        </p:grpSpPr>
        <p:grpSp>
          <p:nvGrpSpPr>
            <p:cNvPr id="10" name="组合 55"/>
            <p:cNvGrpSpPr/>
            <p:nvPr/>
          </p:nvGrpSpPr>
          <p:grpSpPr>
            <a:xfrm>
              <a:off x="4342792" y="3076450"/>
              <a:ext cx="1203168" cy="2670299"/>
              <a:chOff x="4342792" y="3076450"/>
              <a:chExt cx="1203168" cy="2670299"/>
            </a:xfrm>
          </p:grpSpPr>
          <p:sp>
            <p:nvSpPr>
              <p:cNvPr id="60" name="MH_Other_3"/>
              <p:cNvSpPr/>
              <p:nvPr>
                <p:custDataLst>
                  <p:tags r:id="rId4"/>
                </p:custDataLst>
              </p:nvPr>
            </p:nvSpPr>
            <p:spPr>
              <a:xfrm rot="16200000" flipH="1" flipV="1">
                <a:off x="3897358" y="4098147"/>
                <a:ext cx="2408302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342792" y="3076450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56"/>
            <p:cNvGrpSpPr/>
            <p:nvPr/>
          </p:nvGrpSpPr>
          <p:grpSpPr>
            <a:xfrm>
              <a:off x="4414756" y="3155936"/>
              <a:ext cx="528257" cy="464474"/>
              <a:chOff x="4404952" y="1573446"/>
              <a:chExt cx="528257" cy="464474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文本框 105"/>
              <p:cNvSpPr txBox="1"/>
              <p:nvPr/>
            </p:nvSpPr>
            <p:spPr>
              <a:xfrm>
                <a:off x="4404952" y="1627171"/>
                <a:ext cx="528257" cy="4102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61"/>
          <p:cNvGrpSpPr/>
          <p:nvPr/>
        </p:nvGrpSpPr>
        <p:grpSpPr>
          <a:xfrm>
            <a:off x="4618029" y="1961293"/>
            <a:ext cx="1113617" cy="2150035"/>
            <a:chOff x="6156302" y="2614250"/>
            <a:chExt cx="1484565" cy="2865828"/>
          </a:xfrm>
        </p:grpSpPr>
        <p:grpSp>
          <p:nvGrpSpPr>
            <p:cNvPr id="13" name="组合 62"/>
            <p:cNvGrpSpPr/>
            <p:nvPr/>
          </p:nvGrpSpPr>
          <p:grpSpPr>
            <a:xfrm>
              <a:off x="6156302" y="2614250"/>
              <a:ext cx="1484565" cy="2865828"/>
              <a:chOff x="6156302" y="2614250"/>
              <a:chExt cx="1484565" cy="2865828"/>
            </a:xfrm>
          </p:grpSpPr>
          <p:sp>
            <p:nvSpPr>
              <p:cNvPr id="67" name="MH_Other_3"/>
              <p:cNvSpPr/>
              <p:nvPr>
                <p:custDataLst>
                  <p:tags r:id="rId3"/>
                </p:custDataLst>
              </p:nvPr>
            </p:nvSpPr>
            <p:spPr>
              <a:xfrm rot="5400000" flipV="1">
                <a:off x="5311844" y="3746719"/>
                <a:ext cx="257781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7018705" y="2614250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solidFill>
                  <a:srgbClr val="679E2A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63"/>
            <p:cNvGrpSpPr/>
            <p:nvPr/>
          </p:nvGrpSpPr>
          <p:grpSpPr>
            <a:xfrm>
              <a:off x="7082031" y="2690388"/>
              <a:ext cx="528258" cy="464474"/>
              <a:chOff x="4397188" y="1573446"/>
              <a:chExt cx="528258" cy="46447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文本框 108"/>
              <p:cNvSpPr txBox="1"/>
              <p:nvPr/>
            </p:nvSpPr>
            <p:spPr>
              <a:xfrm>
                <a:off x="4397188" y="1610261"/>
                <a:ext cx="528258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" name="组合 68"/>
          <p:cNvGrpSpPr/>
          <p:nvPr/>
        </p:nvGrpSpPr>
        <p:grpSpPr>
          <a:xfrm>
            <a:off x="3257660" y="3163984"/>
            <a:ext cx="897924" cy="1080721"/>
            <a:chOff x="4342792" y="4217343"/>
            <a:chExt cx="1197024" cy="1440517"/>
          </a:xfrm>
        </p:grpSpPr>
        <p:grpSp>
          <p:nvGrpSpPr>
            <p:cNvPr id="16" name="组合 69"/>
            <p:cNvGrpSpPr/>
            <p:nvPr/>
          </p:nvGrpSpPr>
          <p:grpSpPr>
            <a:xfrm>
              <a:off x="4342792" y="4217343"/>
              <a:ext cx="1197024" cy="1440517"/>
              <a:chOff x="4342792" y="4217343"/>
              <a:chExt cx="1197024" cy="1440517"/>
            </a:xfrm>
          </p:grpSpPr>
          <p:sp>
            <p:nvSpPr>
              <p:cNvPr id="74" name="MH_Other_3"/>
              <p:cNvSpPr/>
              <p:nvPr>
                <p:custDataLst>
                  <p:tags r:id="rId2"/>
                </p:custDataLst>
              </p:nvPr>
            </p:nvSpPr>
            <p:spPr>
              <a:xfrm rot="16200000" flipH="1" flipV="1">
                <a:off x="4508276" y="4626321"/>
                <a:ext cx="117417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4342792" y="4217343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solidFill>
                  <a:srgbClr val="679E2A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70"/>
            <p:cNvGrpSpPr/>
            <p:nvPr/>
          </p:nvGrpSpPr>
          <p:grpSpPr>
            <a:xfrm>
              <a:off x="4414757" y="4296829"/>
              <a:ext cx="528257" cy="464474"/>
              <a:chOff x="4406425" y="1573446"/>
              <a:chExt cx="528257" cy="464474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文本框 111"/>
              <p:cNvSpPr txBox="1"/>
              <p:nvPr/>
            </p:nvSpPr>
            <p:spPr>
              <a:xfrm>
                <a:off x="4406425" y="1627677"/>
                <a:ext cx="528257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组合 75"/>
          <p:cNvGrpSpPr/>
          <p:nvPr/>
        </p:nvGrpSpPr>
        <p:grpSpPr>
          <a:xfrm>
            <a:off x="4811086" y="2822921"/>
            <a:ext cx="920566" cy="1421784"/>
            <a:chOff x="6413660" y="3762732"/>
            <a:chExt cx="1227207" cy="1895127"/>
          </a:xfrm>
        </p:grpSpPr>
        <p:grpSp>
          <p:nvGrpSpPr>
            <p:cNvPr id="19" name="组合 76"/>
            <p:cNvGrpSpPr/>
            <p:nvPr/>
          </p:nvGrpSpPr>
          <p:grpSpPr>
            <a:xfrm>
              <a:off x="6413660" y="3762732"/>
              <a:ext cx="1227207" cy="1895127"/>
              <a:chOff x="6413660" y="3762732"/>
              <a:chExt cx="1227207" cy="1895127"/>
            </a:xfrm>
          </p:grpSpPr>
          <p:sp>
            <p:nvSpPr>
              <p:cNvPr id="81" name="MH_Other_3"/>
              <p:cNvSpPr/>
              <p:nvPr>
                <p:custDataLst>
                  <p:tags r:id="rId1"/>
                </p:custDataLst>
              </p:nvPr>
            </p:nvSpPr>
            <p:spPr>
              <a:xfrm rot="5400000" flipV="1">
                <a:off x="6041185" y="4396482"/>
                <a:ext cx="1633852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rgbClr val="679E2A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7018705" y="3762732"/>
                <a:ext cx="622162" cy="622163"/>
              </a:xfrm>
              <a:prstGeom prst="ellipse">
                <a:avLst/>
              </a:prstGeom>
              <a:solidFill>
                <a:srgbClr val="679E2A"/>
              </a:solidFill>
              <a:ln>
                <a:solidFill>
                  <a:srgbClr val="679E2A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77"/>
            <p:cNvGrpSpPr/>
            <p:nvPr/>
          </p:nvGrpSpPr>
          <p:grpSpPr>
            <a:xfrm>
              <a:off x="7110798" y="3842218"/>
              <a:ext cx="528257" cy="464474"/>
              <a:chOff x="4418676" y="1573446"/>
              <a:chExt cx="528257" cy="464474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文本框 117"/>
              <p:cNvSpPr txBox="1"/>
              <p:nvPr/>
            </p:nvSpPr>
            <p:spPr>
              <a:xfrm>
                <a:off x="4418676" y="1621730"/>
                <a:ext cx="528257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679E2A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</a:t>
                </a:r>
                <a:endParaRPr lang="zh-CN" altLang="en-US" sz="14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82"/>
          <p:cNvGrpSpPr/>
          <p:nvPr/>
        </p:nvGrpSpPr>
        <p:grpSpPr>
          <a:xfrm>
            <a:off x="5740603" y="1062455"/>
            <a:ext cx="2090308" cy="307777"/>
            <a:chOff x="7652807" y="1416169"/>
            <a:chExt cx="2786593" cy="410242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7652807" y="1796348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MH_SubTitle_1"/>
            <p:cNvSpPr>
              <a:spLocks noChangeArrowheads="1"/>
            </p:cNvSpPr>
            <p:nvPr/>
          </p:nvSpPr>
          <p:spPr bwMode="auto">
            <a:xfrm flipH="1">
              <a:off x="7918826" y="1416169"/>
              <a:ext cx="2303856" cy="410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i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Креативтік</a:t>
              </a:r>
              <a:endParaRPr lang="zh-CN" altLang="en-US" sz="1400" b="1" i="1" dirty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23" name="组合 87"/>
          <p:cNvGrpSpPr/>
          <p:nvPr/>
        </p:nvGrpSpPr>
        <p:grpSpPr>
          <a:xfrm>
            <a:off x="5796134" y="2139703"/>
            <a:ext cx="3024337" cy="977826"/>
            <a:chOff x="7600950" y="2863904"/>
            <a:chExt cx="3196414" cy="1303363"/>
          </a:xfrm>
        </p:grpSpPr>
        <p:grpSp>
          <p:nvGrpSpPr>
            <p:cNvPr id="24" name="组合 88"/>
            <p:cNvGrpSpPr/>
            <p:nvPr/>
          </p:nvGrpSpPr>
          <p:grpSpPr>
            <a:xfrm>
              <a:off x="7813581" y="2863904"/>
              <a:ext cx="2983783" cy="1303363"/>
              <a:chOff x="5737493" y="1455155"/>
              <a:chExt cx="2983783" cy="1303363"/>
            </a:xfrm>
          </p:grpSpPr>
          <p:sp>
            <p:nvSpPr>
              <p:cNvPr id="91" name="MH_SubTitle_1"/>
              <p:cNvSpPr>
                <a:spLocks noChangeArrowheads="1"/>
              </p:cNvSpPr>
              <p:nvPr/>
            </p:nvSpPr>
            <p:spPr bwMode="auto">
              <a:xfrm flipH="1">
                <a:off x="8032783" y="1455155"/>
                <a:ext cx="195242" cy="410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zh-CN" altLang="en-US" sz="1400" b="1" i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92" name="Rectangle 5"/>
              <p:cNvSpPr/>
              <p:nvPr/>
            </p:nvSpPr>
            <p:spPr bwMode="auto">
              <a:xfrm>
                <a:off x="5737493" y="1871156"/>
                <a:ext cx="2983783" cy="887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1200" i="1" dirty="0">
                  <a:solidFill>
                    <a:srgbClr val="679E2A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Lato Light" charset="0"/>
                </a:endParaRPr>
              </a:p>
            </p:txBody>
          </p:sp>
        </p:grpSp>
        <p:sp>
          <p:nvSpPr>
            <p:cNvPr id="90" name="任意多边形 89"/>
            <p:cNvSpPr/>
            <p:nvPr/>
          </p:nvSpPr>
          <p:spPr>
            <a:xfrm>
              <a:off x="7600950" y="3001877"/>
              <a:ext cx="2838450" cy="26519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92"/>
          <p:cNvGrpSpPr/>
          <p:nvPr/>
        </p:nvGrpSpPr>
        <p:grpSpPr>
          <a:xfrm>
            <a:off x="5724128" y="3370141"/>
            <a:ext cx="2931162" cy="1361850"/>
            <a:chOff x="7575272" y="4272596"/>
            <a:chExt cx="3540445" cy="1337542"/>
          </a:xfrm>
        </p:grpSpPr>
        <p:sp>
          <p:nvSpPr>
            <p:cNvPr id="94" name="任意多边形 93"/>
            <p:cNvSpPr/>
            <p:nvPr/>
          </p:nvSpPr>
          <p:spPr>
            <a:xfrm>
              <a:off x="7575272" y="4272596"/>
              <a:ext cx="2864128" cy="39032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94"/>
            <p:cNvGrpSpPr/>
            <p:nvPr/>
          </p:nvGrpSpPr>
          <p:grpSpPr>
            <a:xfrm>
              <a:off x="7799568" y="4407851"/>
              <a:ext cx="3316149" cy="1202287"/>
              <a:chOff x="5732964" y="1556231"/>
              <a:chExt cx="3316149" cy="1202287"/>
            </a:xfrm>
          </p:grpSpPr>
          <p:sp>
            <p:nvSpPr>
              <p:cNvPr id="96" name="MH_SubTitle_1"/>
              <p:cNvSpPr>
                <a:spLocks noChangeArrowheads="1"/>
              </p:cNvSpPr>
              <p:nvPr/>
            </p:nvSpPr>
            <p:spPr bwMode="auto">
              <a:xfrm flipH="1">
                <a:off x="5732964" y="1556231"/>
                <a:ext cx="3305084" cy="302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altLang="zh-CN" sz="1400" b="1" i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rPr>
                  <a:t>Бақылаушылық-түзетушілік</a:t>
                </a:r>
                <a:endParaRPr lang="zh-CN" altLang="en-US" sz="1400" b="1" i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97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endParaRPr>
              </a:p>
            </p:txBody>
          </p:sp>
        </p:grpSp>
      </p:grpSp>
      <p:grpSp>
        <p:nvGrpSpPr>
          <p:cNvPr id="27" name="组合 97"/>
          <p:cNvGrpSpPr/>
          <p:nvPr/>
        </p:nvGrpSpPr>
        <p:grpSpPr>
          <a:xfrm>
            <a:off x="780941" y="1062456"/>
            <a:ext cx="2476719" cy="983578"/>
            <a:chOff x="1041073" y="1416171"/>
            <a:chExt cx="3301719" cy="1311032"/>
          </a:xfrm>
        </p:grpSpPr>
        <p:cxnSp>
          <p:nvCxnSpPr>
            <p:cNvPr id="99" name="直接连接符 98"/>
            <p:cNvCxnSpPr/>
            <p:nvPr/>
          </p:nvCxnSpPr>
          <p:spPr>
            <a:xfrm flipH="1">
              <a:off x="1556199" y="1803136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99"/>
            <p:cNvGrpSpPr/>
            <p:nvPr/>
          </p:nvGrpSpPr>
          <p:grpSpPr>
            <a:xfrm flipH="1">
              <a:off x="1041073" y="1416171"/>
              <a:ext cx="3208109" cy="1311032"/>
              <a:chOff x="5841004" y="1447486"/>
              <a:chExt cx="3208109" cy="1311032"/>
            </a:xfrm>
          </p:grpSpPr>
          <p:sp>
            <p:nvSpPr>
              <p:cNvPr id="101" name="MH_SubTitle_1"/>
              <p:cNvSpPr>
                <a:spLocks noChangeArrowheads="1"/>
              </p:cNvSpPr>
              <p:nvPr/>
            </p:nvSpPr>
            <p:spPr bwMode="auto">
              <a:xfrm flipH="1">
                <a:off x="5841004" y="1447486"/>
                <a:ext cx="1995585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ru-RU" altLang="zh-CN" sz="1400" b="1" i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rPr>
                  <a:t>Мотивациялық</a:t>
                </a:r>
                <a:r>
                  <a:rPr lang="ru-RU" altLang="zh-CN" sz="15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endParaRPr>
              </a:p>
            </p:txBody>
          </p:sp>
        </p:grpSp>
      </p:grpSp>
      <p:grpSp>
        <p:nvGrpSpPr>
          <p:cNvPr id="29" name="组合 102"/>
          <p:cNvGrpSpPr/>
          <p:nvPr/>
        </p:nvGrpSpPr>
        <p:grpSpPr>
          <a:xfrm>
            <a:off x="395536" y="2283718"/>
            <a:ext cx="2952326" cy="881744"/>
            <a:chOff x="1109725" y="3044025"/>
            <a:chExt cx="3334616" cy="1175298"/>
          </a:xfrm>
        </p:grpSpPr>
        <p:cxnSp>
          <p:nvCxnSpPr>
            <p:cNvPr id="104" name="直接连接符 103"/>
            <p:cNvCxnSpPr/>
            <p:nvPr/>
          </p:nvCxnSpPr>
          <p:spPr>
            <a:xfrm flipH="1">
              <a:off x="1543522" y="3347765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104"/>
            <p:cNvGrpSpPr/>
            <p:nvPr/>
          </p:nvGrpSpPr>
          <p:grpSpPr>
            <a:xfrm flipH="1">
              <a:off x="1109725" y="3044025"/>
              <a:ext cx="3334616" cy="1175298"/>
              <a:chOff x="5633168" y="1530711"/>
              <a:chExt cx="3334616" cy="1175298"/>
            </a:xfrm>
          </p:grpSpPr>
          <p:sp>
            <p:nvSpPr>
              <p:cNvPr id="106" name="MH_SubTitle_1"/>
              <p:cNvSpPr>
                <a:spLocks noChangeArrowheads="1"/>
              </p:cNvSpPr>
              <p:nvPr/>
            </p:nvSpPr>
            <p:spPr bwMode="auto">
              <a:xfrm flipH="1">
                <a:off x="5970905" y="1530711"/>
                <a:ext cx="2346220" cy="697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altLang="zh-CN" sz="1400" b="1" i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rPr>
                  <a:t>Тұжырымдамалық</a:t>
                </a:r>
                <a:endParaRPr lang="zh-CN" altLang="en-US" sz="1400" b="1" i="1" dirty="0" smtClean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  <a:p>
                <a:pPr algn="r"/>
                <a:r>
                  <a:rPr lang="ru-RU" altLang="zh-CN" sz="1400" b="1" i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rPr>
                  <a:t> </a:t>
                </a:r>
                <a:endParaRPr lang="zh-CN" altLang="en-US" sz="1400" b="1" i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107" name="Rectangle 5"/>
              <p:cNvSpPr/>
              <p:nvPr/>
            </p:nvSpPr>
            <p:spPr bwMode="auto">
              <a:xfrm>
                <a:off x="5633168" y="1818647"/>
                <a:ext cx="3334616" cy="887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1200" i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Lato Light" charset="0"/>
                </a:endParaRPr>
              </a:p>
            </p:txBody>
          </p:sp>
        </p:grpSp>
      </p:grpSp>
      <p:grpSp>
        <p:nvGrpSpPr>
          <p:cNvPr id="31" name="组合 107"/>
          <p:cNvGrpSpPr/>
          <p:nvPr/>
        </p:nvGrpSpPr>
        <p:grpSpPr>
          <a:xfrm>
            <a:off x="611560" y="3715911"/>
            <a:ext cx="2880320" cy="1232103"/>
            <a:chOff x="1362631" y="4614052"/>
            <a:chExt cx="2993412" cy="1180663"/>
          </a:xfrm>
        </p:grpSpPr>
        <p:grpSp>
          <p:nvGrpSpPr>
            <p:cNvPr id="32" name="组合 108"/>
            <p:cNvGrpSpPr/>
            <p:nvPr/>
          </p:nvGrpSpPr>
          <p:grpSpPr>
            <a:xfrm flipH="1">
              <a:off x="1362631" y="4621686"/>
              <a:ext cx="2993412" cy="1173029"/>
              <a:chOff x="5681524" y="1585489"/>
              <a:chExt cx="2993412" cy="1173029"/>
            </a:xfrm>
          </p:grpSpPr>
          <p:sp>
            <p:nvSpPr>
              <p:cNvPr id="111" name="MH_SubTitle_1"/>
              <p:cNvSpPr>
                <a:spLocks noChangeArrowheads="1"/>
              </p:cNvSpPr>
              <p:nvPr/>
            </p:nvSpPr>
            <p:spPr bwMode="auto">
              <a:xfrm flipH="1">
                <a:off x="5919845" y="1585489"/>
                <a:ext cx="1333220" cy="294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altLang="zh-CN" sz="1400" b="1" i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rPr>
                  <a:t>Рефлексивтік</a:t>
                </a:r>
                <a:endParaRPr lang="zh-CN" altLang="en-US" sz="1400" b="1" i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112" name="Rectangle 5"/>
              <p:cNvSpPr/>
              <p:nvPr/>
            </p:nvSpPr>
            <p:spPr bwMode="auto">
              <a:xfrm>
                <a:off x="5681524" y="1871156"/>
                <a:ext cx="2993412" cy="887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әдістер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мен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құралдардың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жиынтығы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туралы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,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олардың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инновация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мақсаттарына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,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оның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объектісіне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және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нәтижелеріне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сәйкестігі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тұрғысынан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субъектінің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хабардар</a:t>
                </a:r>
                <a:r>
                  <a:rPr lang="ru-RU" altLang="zh-CN" sz="1200" i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 </a:t>
                </a:r>
                <a:r>
                  <a:rPr lang="ru-RU" altLang="zh-CN" sz="1200" i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Lato Light" charset="0"/>
                  </a:rPr>
                  <a:t>болуы</a:t>
                </a:r>
                <a:endParaRPr lang="en-US" altLang="zh-CN" sz="1200" i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Lato Light" charset="0"/>
                </a:endParaRPr>
              </a:p>
            </p:txBody>
          </p:sp>
        </p:grpSp>
        <p:sp>
          <p:nvSpPr>
            <p:cNvPr id="110" name="任意多边形 109"/>
            <p:cNvSpPr/>
            <p:nvPr/>
          </p:nvSpPr>
          <p:spPr>
            <a:xfrm flipH="1">
              <a:off x="1517593" y="4614052"/>
              <a:ext cx="2838450" cy="26519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112"/>
          <p:cNvGrpSpPr/>
          <p:nvPr/>
        </p:nvGrpSpPr>
        <p:grpSpPr>
          <a:xfrm>
            <a:off x="4024438" y="3692437"/>
            <a:ext cx="908342" cy="908464"/>
            <a:chOff x="5364986" y="4921729"/>
            <a:chExt cx="1210912" cy="1210912"/>
          </a:xfrm>
        </p:grpSpPr>
        <p:sp>
          <p:nvSpPr>
            <p:cNvPr id="114" name="椭圆 113"/>
            <p:cNvSpPr/>
            <p:nvPr/>
          </p:nvSpPr>
          <p:spPr>
            <a:xfrm flipH="1">
              <a:off x="5364986" y="4921729"/>
              <a:ext cx="1210912" cy="12109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 flipH="1">
              <a:off x="5393195" y="4949933"/>
              <a:ext cx="1154499" cy="115449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6" name="KSO_Shape"/>
          <p:cNvSpPr>
            <a:spLocks/>
          </p:cNvSpPr>
          <p:nvPr/>
        </p:nvSpPr>
        <p:spPr bwMode="auto">
          <a:xfrm>
            <a:off x="4258426" y="3959251"/>
            <a:ext cx="437248" cy="374834"/>
          </a:xfrm>
          <a:custGeom>
            <a:avLst/>
            <a:gdLst>
              <a:gd name="T0" fmla="*/ 354482 w 1812925"/>
              <a:gd name="T1" fmla="*/ 872801 h 1511300"/>
              <a:gd name="T2" fmla="*/ 380318 w 1812925"/>
              <a:gd name="T3" fmla="*/ 984699 h 1511300"/>
              <a:gd name="T4" fmla="*/ 425879 w 1812925"/>
              <a:gd name="T5" fmla="*/ 1087433 h 1511300"/>
              <a:gd name="T6" fmla="*/ 488386 w 1812925"/>
              <a:gd name="T7" fmla="*/ 1179061 h 1511300"/>
              <a:gd name="T8" fmla="*/ 591174 w 1812925"/>
              <a:gd name="T9" fmla="*/ 1276520 h 1511300"/>
              <a:gd name="T10" fmla="*/ 711743 w 1812925"/>
              <a:gd name="T11" fmla="*/ 1346213 h 1511300"/>
              <a:gd name="T12" fmla="*/ 796474 w 1812925"/>
              <a:gd name="T13" fmla="*/ 1375922 h 1511300"/>
              <a:gd name="T14" fmla="*/ 907876 w 1812925"/>
              <a:gd name="T15" fmla="*/ 1394804 h 1511300"/>
              <a:gd name="T16" fmla="*/ 1015110 w 1812925"/>
              <a:gd name="T17" fmla="*/ 1393415 h 1511300"/>
              <a:gd name="T18" fmla="*/ 1118176 w 1812925"/>
              <a:gd name="T19" fmla="*/ 1373702 h 1511300"/>
              <a:gd name="T20" fmla="*/ 1216519 w 1812925"/>
              <a:gd name="T21" fmla="*/ 1335939 h 1511300"/>
              <a:gd name="T22" fmla="*/ 1302085 w 1812925"/>
              <a:gd name="T23" fmla="*/ 1285127 h 1511300"/>
              <a:gd name="T24" fmla="*/ 1341811 w 1812925"/>
              <a:gd name="T25" fmla="*/ 1271245 h 1511300"/>
              <a:gd name="T26" fmla="*/ 1382649 w 1812925"/>
              <a:gd name="T27" fmla="*/ 1275131 h 1511300"/>
              <a:gd name="T28" fmla="*/ 1417930 w 1812925"/>
              <a:gd name="T29" fmla="*/ 1296789 h 1511300"/>
              <a:gd name="T30" fmla="*/ 1441822 w 1812925"/>
              <a:gd name="T31" fmla="*/ 1332607 h 1511300"/>
              <a:gd name="T32" fmla="*/ 1447378 w 1812925"/>
              <a:gd name="T33" fmla="*/ 1373146 h 1511300"/>
              <a:gd name="T34" fmla="*/ 1435710 w 1812925"/>
              <a:gd name="T35" fmla="*/ 1412574 h 1511300"/>
              <a:gd name="T36" fmla="*/ 1407374 w 1812925"/>
              <a:gd name="T37" fmla="*/ 1443950 h 1511300"/>
              <a:gd name="T38" fmla="*/ 1288472 w 1812925"/>
              <a:gd name="T39" fmla="*/ 1512532 h 1511300"/>
              <a:gd name="T40" fmla="*/ 1161792 w 1812925"/>
              <a:gd name="T41" fmla="*/ 1559734 h 1511300"/>
              <a:gd name="T42" fmla="*/ 1028722 w 1812925"/>
              <a:gd name="T43" fmla="*/ 1583891 h 1511300"/>
              <a:gd name="T44" fmla="*/ 874538 w 1812925"/>
              <a:gd name="T45" fmla="*/ 1583335 h 1511300"/>
              <a:gd name="T46" fmla="*/ 770639 w 1812925"/>
              <a:gd name="T47" fmla="*/ 1565565 h 1511300"/>
              <a:gd name="T48" fmla="*/ 648125 w 1812925"/>
              <a:gd name="T49" fmla="*/ 1526415 h 1511300"/>
              <a:gd name="T50" fmla="*/ 534502 w 1812925"/>
              <a:gd name="T51" fmla="*/ 1468106 h 1511300"/>
              <a:gd name="T52" fmla="*/ 433380 w 1812925"/>
              <a:gd name="T53" fmla="*/ 1393693 h 1511300"/>
              <a:gd name="T54" fmla="*/ 342258 w 1812925"/>
              <a:gd name="T55" fmla="*/ 1300954 h 1511300"/>
              <a:gd name="T56" fmla="*/ 283085 w 1812925"/>
              <a:gd name="T57" fmla="*/ 1219322 h 1511300"/>
              <a:gd name="T58" fmla="*/ 221690 w 1812925"/>
              <a:gd name="T59" fmla="*/ 1102705 h 1511300"/>
              <a:gd name="T60" fmla="*/ 180019 w 1812925"/>
              <a:gd name="T61" fmla="*/ 976091 h 1511300"/>
              <a:gd name="T62" fmla="*/ 160017 w 1812925"/>
              <a:gd name="T63" fmla="*/ 840871 h 1511300"/>
              <a:gd name="T64" fmla="*/ 979901 w 1812925"/>
              <a:gd name="T65" fmla="*/ 833 h 1511300"/>
              <a:gd name="T66" fmla="*/ 1097691 w 1812925"/>
              <a:gd name="T67" fmla="*/ 13331 h 1511300"/>
              <a:gd name="T68" fmla="*/ 1216593 w 1812925"/>
              <a:gd name="T69" fmla="*/ 45825 h 1511300"/>
              <a:gd name="T70" fmla="*/ 1371054 w 1812925"/>
              <a:gd name="T71" fmla="*/ 119422 h 1511300"/>
              <a:gd name="T72" fmla="*/ 1533016 w 1812925"/>
              <a:gd name="T73" fmla="*/ 252454 h 1511300"/>
              <a:gd name="T74" fmla="*/ 1614691 w 1812925"/>
              <a:gd name="T75" fmla="*/ 356878 h 1511300"/>
              <a:gd name="T76" fmla="*/ 1678032 w 1812925"/>
              <a:gd name="T77" fmla="*/ 471857 h 1511300"/>
              <a:gd name="T78" fmla="*/ 1721370 w 1812925"/>
              <a:gd name="T79" fmla="*/ 597112 h 1511300"/>
              <a:gd name="T80" fmla="*/ 1743872 w 1812925"/>
              <a:gd name="T81" fmla="*/ 731254 h 1511300"/>
              <a:gd name="T82" fmla="*/ 1555796 w 1812925"/>
              <a:gd name="T83" fmla="*/ 779578 h 1511300"/>
              <a:gd name="T84" fmla="*/ 1541350 w 1812925"/>
              <a:gd name="T85" fmla="*/ 661544 h 1511300"/>
              <a:gd name="T86" fmla="*/ 1505235 w 1812925"/>
              <a:gd name="T87" fmla="*/ 551287 h 1511300"/>
              <a:gd name="T88" fmla="*/ 1449396 w 1812925"/>
              <a:gd name="T89" fmla="*/ 451583 h 1511300"/>
              <a:gd name="T90" fmla="*/ 1369110 w 1812925"/>
              <a:gd name="T91" fmla="*/ 357434 h 1511300"/>
              <a:gd name="T92" fmla="*/ 1239096 w 1812925"/>
              <a:gd name="T93" fmla="*/ 263007 h 1511300"/>
              <a:gd name="T94" fmla="*/ 1127973 w 1812925"/>
              <a:gd name="T95" fmla="*/ 216627 h 1511300"/>
              <a:gd name="T96" fmla="*/ 1010181 w 1812925"/>
              <a:gd name="T97" fmla="*/ 193297 h 1511300"/>
              <a:gd name="T98" fmla="*/ 899058 w 1812925"/>
              <a:gd name="T99" fmla="*/ 193020 h 1511300"/>
              <a:gd name="T100" fmla="*/ 796825 w 1812925"/>
              <a:gd name="T101" fmla="*/ 210794 h 1511300"/>
              <a:gd name="T102" fmla="*/ 698759 w 1812925"/>
              <a:gd name="T103" fmla="*/ 246343 h 1511300"/>
              <a:gd name="T104" fmla="*/ 606805 w 1812925"/>
              <a:gd name="T105" fmla="*/ 299667 h 1511300"/>
              <a:gd name="T106" fmla="*/ 567912 w 1812925"/>
              <a:gd name="T107" fmla="*/ 315497 h 1511300"/>
              <a:gd name="T108" fmla="*/ 526797 w 1812925"/>
              <a:gd name="T109" fmla="*/ 313275 h 1511300"/>
              <a:gd name="T110" fmla="*/ 490404 w 1812925"/>
              <a:gd name="T111" fmla="*/ 293835 h 1511300"/>
              <a:gd name="T112" fmla="*/ 465123 w 1812925"/>
              <a:gd name="T113" fmla="*/ 259119 h 1511300"/>
              <a:gd name="T114" fmla="*/ 457067 w 1812925"/>
              <a:gd name="T115" fmla="*/ 218570 h 1511300"/>
              <a:gd name="T116" fmla="*/ 467345 w 1812925"/>
              <a:gd name="T117" fmla="*/ 178856 h 1511300"/>
              <a:gd name="T118" fmla="*/ 494015 w 1812925"/>
              <a:gd name="T119" fmla="*/ 146640 h 1511300"/>
              <a:gd name="T120" fmla="*/ 602639 w 1812925"/>
              <a:gd name="T121" fmla="*/ 81374 h 1511300"/>
              <a:gd name="T122" fmla="*/ 728763 w 1812925"/>
              <a:gd name="T123" fmla="*/ 32216 h 1511300"/>
              <a:gd name="T124" fmla="*/ 860722 w 1812925"/>
              <a:gd name="T125" fmla="*/ 5555 h 151130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812925" h="1511300">
                <a:moveTo>
                  <a:pt x="241643" y="393700"/>
                </a:moveTo>
                <a:lnTo>
                  <a:pt x="483287" y="755836"/>
                </a:lnTo>
                <a:lnTo>
                  <a:pt x="332326" y="755836"/>
                </a:lnTo>
                <a:lnTo>
                  <a:pt x="332326" y="768789"/>
                </a:lnTo>
                <a:lnTo>
                  <a:pt x="332590" y="781212"/>
                </a:lnTo>
                <a:lnTo>
                  <a:pt x="333648" y="793636"/>
                </a:lnTo>
                <a:lnTo>
                  <a:pt x="334441" y="806324"/>
                </a:lnTo>
                <a:lnTo>
                  <a:pt x="335763" y="818748"/>
                </a:lnTo>
                <a:lnTo>
                  <a:pt x="337349" y="830907"/>
                </a:lnTo>
                <a:lnTo>
                  <a:pt x="338671" y="843066"/>
                </a:lnTo>
                <a:lnTo>
                  <a:pt x="340786" y="855225"/>
                </a:lnTo>
                <a:lnTo>
                  <a:pt x="343165" y="867120"/>
                </a:lnTo>
                <a:lnTo>
                  <a:pt x="345809" y="879015"/>
                </a:lnTo>
                <a:lnTo>
                  <a:pt x="348453" y="890910"/>
                </a:lnTo>
                <a:lnTo>
                  <a:pt x="351361" y="902805"/>
                </a:lnTo>
                <a:lnTo>
                  <a:pt x="354534" y="914436"/>
                </a:lnTo>
                <a:lnTo>
                  <a:pt x="357971" y="925802"/>
                </a:lnTo>
                <a:lnTo>
                  <a:pt x="361936" y="937433"/>
                </a:lnTo>
                <a:lnTo>
                  <a:pt x="365902" y="948799"/>
                </a:lnTo>
                <a:lnTo>
                  <a:pt x="369868" y="959901"/>
                </a:lnTo>
                <a:lnTo>
                  <a:pt x="374362" y="971003"/>
                </a:lnTo>
                <a:lnTo>
                  <a:pt x="379121" y="981841"/>
                </a:lnTo>
                <a:lnTo>
                  <a:pt x="383880" y="992943"/>
                </a:lnTo>
                <a:lnTo>
                  <a:pt x="388639" y="1003781"/>
                </a:lnTo>
                <a:lnTo>
                  <a:pt x="394191" y="1014354"/>
                </a:lnTo>
                <a:lnTo>
                  <a:pt x="399743" y="1024927"/>
                </a:lnTo>
                <a:lnTo>
                  <a:pt x="405295" y="1035236"/>
                </a:lnTo>
                <a:lnTo>
                  <a:pt x="411375" y="1045545"/>
                </a:lnTo>
                <a:lnTo>
                  <a:pt x="417456" y="1055590"/>
                </a:lnTo>
                <a:lnTo>
                  <a:pt x="423537" y="1065635"/>
                </a:lnTo>
                <a:lnTo>
                  <a:pt x="430146" y="1075415"/>
                </a:lnTo>
                <a:lnTo>
                  <a:pt x="436756" y="1085195"/>
                </a:lnTo>
                <a:lnTo>
                  <a:pt x="443630" y="1094976"/>
                </a:lnTo>
                <a:lnTo>
                  <a:pt x="450769" y="1104492"/>
                </a:lnTo>
                <a:lnTo>
                  <a:pt x="458171" y="1113479"/>
                </a:lnTo>
                <a:lnTo>
                  <a:pt x="464781" y="1122466"/>
                </a:lnTo>
                <a:lnTo>
                  <a:pt x="473241" y="1132247"/>
                </a:lnTo>
                <a:lnTo>
                  <a:pt x="481701" y="1141498"/>
                </a:lnTo>
                <a:lnTo>
                  <a:pt x="490161" y="1150750"/>
                </a:lnTo>
                <a:lnTo>
                  <a:pt x="498886" y="1159737"/>
                </a:lnTo>
                <a:lnTo>
                  <a:pt x="500736" y="1161852"/>
                </a:lnTo>
                <a:lnTo>
                  <a:pt x="515806" y="1175861"/>
                </a:lnTo>
                <a:lnTo>
                  <a:pt x="530876" y="1189607"/>
                </a:lnTo>
                <a:lnTo>
                  <a:pt x="546474" y="1202823"/>
                </a:lnTo>
                <a:lnTo>
                  <a:pt x="562601" y="1215247"/>
                </a:lnTo>
                <a:lnTo>
                  <a:pt x="579257" y="1227406"/>
                </a:lnTo>
                <a:lnTo>
                  <a:pt x="596178" y="1238773"/>
                </a:lnTo>
                <a:lnTo>
                  <a:pt x="613627" y="1249346"/>
                </a:lnTo>
                <a:lnTo>
                  <a:pt x="631605" y="1259655"/>
                </a:lnTo>
                <a:lnTo>
                  <a:pt x="633455" y="1260712"/>
                </a:lnTo>
                <a:lnTo>
                  <a:pt x="644031" y="1266528"/>
                </a:lnTo>
                <a:lnTo>
                  <a:pt x="654870" y="1271550"/>
                </a:lnTo>
                <a:lnTo>
                  <a:pt x="665974" y="1276837"/>
                </a:lnTo>
                <a:lnTo>
                  <a:pt x="677342" y="1281595"/>
                </a:lnTo>
                <a:lnTo>
                  <a:pt x="681573" y="1283709"/>
                </a:lnTo>
                <a:lnTo>
                  <a:pt x="685803" y="1285560"/>
                </a:lnTo>
                <a:lnTo>
                  <a:pt x="695320" y="1289525"/>
                </a:lnTo>
                <a:lnTo>
                  <a:pt x="704838" y="1292961"/>
                </a:lnTo>
                <a:lnTo>
                  <a:pt x="724402" y="1299834"/>
                </a:lnTo>
                <a:lnTo>
                  <a:pt x="732598" y="1302741"/>
                </a:lnTo>
                <a:lnTo>
                  <a:pt x="740794" y="1305385"/>
                </a:lnTo>
                <a:lnTo>
                  <a:pt x="749518" y="1307764"/>
                </a:lnTo>
                <a:lnTo>
                  <a:pt x="757978" y="1309878"/>
                </a:lnTo>
                <a:lnTo>
                  <a:pt x="775428" y="1314372"/>
                </a:lnTo>
                <a:lnTo>
                  <a:pt x="786267" y="1316751"/>
                </a:lnTo>
                <a:lnTo>
                  <a:pt x="796842" y="1319130"/>
                </a:lnTo>
                <a:lnTo>
                  <a:pt x="806096" y="1320716"/>
                </a:lnTo>
                <a:lnTo>
                  <a:pt x="815085" y="1322302"/>
                </a:lnTo>
                <a:lnTo>
                  <a:pt x="833591" y="1324681"/>
                </a:lnTo>
                <a:lnTo>
                  <a:pt x="842845" y="1325738"/>
                </a:lnTo>
                <a:lnTo>
                  <a:pt x="852362" y="1327060"/>
                </a:lnTo>
                <a:lnTo>
                  <a:pt x="863995" y="1327853"/>
                </a:lnTo>
                <a:lnTo>
                  <a:pt x="875892" y="1328646"/>
                </a:lnTo>
                <a:lnTo>
                  <a:pt x="887525" y="1329175"/>
                </a:lnTo>
                <a:lnTo>
                  <a:pt x="899158" y="1329439"/>
                </a:lnTo>
                <a:lnTo>
                  <a:pt x="910526" y="1329439"/>
                </a:lnTo>
                <a:lnTo>
                  <a:pt x="921894" y="1329175"/>
                </a:lnTo>
                <a:lnTo>
                  <a:pt x="932734" y="1328910"/>
                </a:lnTo>
                <a:lnTo>
                  <a:pt x="944102" y="1328382"/>
                </a:lnTo>
                <a:lnTo>
                  <a:pt x="954942" y="1327589"/>
                </a:lnTo>
                <a:lnTo>
                  <a:pt x="966046" y="1326531"/>
                </a:lnTo>
                <a:lnTo>
                  <a:pt x="977150" y="1325210"/>
                </a:lnTo>
                <a:lnTo>
                  <a:pt x="988254" y="1323624"/>
                </a:lnTo>
                <a:lnTo>
                  <a:pt x="999093" y="1322302"/>
                </a:lnTo>
                <a:lnTo>
                  <a:pt x="1010197" y="1320452"/>
                </a:lnTo>
                <a:lnTo>
                  <a:pt x="1020772" y="1318337"/>
                </a:lnTo>
                <a:lnTo>
                  <a:pt x="1031876" y="1315694"/>
                </a:lnTo>
                <a:lnTo>
                  <a:pt x="1042452" y="1313315"/>
                </a:lnTo>
                <a:lnTo>
                  <a:pt x="1053556" y="1310671"/>
                </a:lnTo>
                <a:lnTo>
                  <a:pt x="1064131" y="1307764"/>
                </a:lnTo>
                <a:lnTo>
                  <a:pt x="1074706" y="1304592"/>
                </a:lnTo>
                <a:lnTo>
                  <a:pt x="1085281" y="1301155"/>
                </a:lnTo>
                <a:lnTo>
                  <a:pt x="1095856" y="1297719"/>
                </a:lnTo>
                <a:lnTo>
                  <a:pt x="1106167" y="1293754"/>
                </a:lnTo>
                <a:lnTo>
                  <a:pt x="1116742" y="1289789"/>
                </a:lnTo>
                <a:lnTo>
                  <a:pt x="1126789" y="1285560"/>
                </a:lnTo>
                <a:lnTo>
                  <a:pt x="1137100" y="1281330"/>
                </a:lnTo>
                <a:lnTo>
                  <a:pt x="1147675" y="1276837"/>
                </a:lnTo>
                <a:lnTo>
                  <a:pt x="1157721" y="1271814"/>
                </a:lnTo>
                <a:lnTo>
                  <a:pt x="1167768" y="1267056"/>
                </a:lnTo>
                <a:lnTo>
                  <a:pt x="1177286" y="1261770"/>
                </a:lnTo>
                <a:lnTo>
                  <a:pt x="1187332" y="1256483"/>
                </a:lnTo>
                <a:lnTo>
                  <a:pt x="1197114" y="1250668"/>
                </a:lnTo>
                <a:lnTo>
                  <a:pt x="1206896" y="1244852"/>
                </a:lnTo>
                <a:lnTo>
                  <a:pt x="1216414" y="1238773"/>
                </a:lnTo>
                <a:lnTo>
                  <a:pt x="1225932" y="1232693"/>
                </a:lnTo>
                <a:lnTo>
                  <a:pt x="1235185" y="1225820"/>
                </a:lnTo>
                <a:lnTo>
                  <a:pt x="1239151" y="1223441"/>
                </a:lnTo>
                <a:lnTo>
                  <a:pt x="1243116" y="1221062"/>
                </a:lnTo>
                <a:lnTo>
                  <a:pt x="1247082" y="1218948"/>
                </a:lnTo>
                <a:lnTo>
                  <a:pt x="1251312" y="1217097"/>
                </a:lnTo>
                <a:lnTo>
                  <a:pt x="1255278" y="1215247"/>
                </a:lnTo>
                <a:lnTo>
                  <a:pt x="1259772" y="1213925"/>
                </a:lnTo>
                <a:lnTo>
                  <a:pt x="1264002" y="1212604"/>
                </a:lnTo>
                <a:lnTo>
                  <a:pt x="1268232" y="1211546"/>
                </a:lnTo>
                <a:lnTo>
                  <a:pt x="1272727" y="1210753"/>
                </a:lnTo>
                <a:lnTo>
                  <a:pt x="1276957" y="1210225"/>
                </a:lnTo>
                <a:lnTo>
                  <a:pt x="1281187" y="1209696"/>
                </a:lnTo>
                <a:lnTo>
                  <a:pt x="1285417" y="1209696"/>
                </a:lnTo>
                <a:lnTo>
                  <a:pt x="1290176" y="1209696"/>
                </a:lnTo>
                <a:lnTo>
                  <a:pt x="1294406" y="1209696"/>
                </a:lnTo>
                <a:lnTo>
                  <a:pt x="1298636" y="1210489"/>
                </a:lnTo>
                <a:lnTo>
                  <a:pt x="1302866" y="1211018"/>
                </a:lnTo>
                <a:lnTo>
                  <a:pt x="1307096" y="1211811"/>
                </a:lnTo>
                <a:lnTo>
                  <a:pt x="1311326" y="1212868"/>
                </a:lnTo>
                <a:lnTo>
                  <a:pt x="1315821" y="1213925"/>
                </a:lnTo>
                <a:lnTo>
                  <a:pt x="1319787" y="1215511"/>
                </a:lnTo>
                <a:lnTo>
                  <a:pt x="1324017" y="1217362"/>
                </a:lnTo>
                <a:lnTo>
                  <a:pt x="1327982" y="1219212"/>
                </a:lnTo>
                <a:lnTo>
                  <a:pt x="1331419" y="1221062"/>
                </a:lnTo>
                <a:lnTo>
                  <a:pt x="1335385" y="1223441"/>
                </a:lnTo>
                <a:lnTo>
                  <a:pt x="1339086" y="1225820"/>
                </a:lnTo>
                <a:lnTo>
                  <a:pt x="1342788" y="1228728"/>
                </a:lnTo>
                <a:lnTo>
                  <a:pt x="1346225" y="1231371"/>
                </a:lnTo>
                <a:lnTo>
                  <a:pt x="1349397" y="1234543"/>
                </a:lnTo>
                <a:lnTo>
                  <a:pt x="1352834" y="1237451"/>
                </a:lnTo>
                <a:lnTo>
                  <a:pt x="1356007" y="1240887"/>
                </a:lnTo>
                <a:lnTo>
                  <a:pt x="1358650" y="1244588"/>
                </a:lnTo>
                <a:lnTo>
                  <a:pt x="1361294" y="1248289"/>
                </a:lnTo>
                <a:lnTo>
                  <a:pt x="1364202" y="1252254"/>
                </a:lnTo>
                <a:lnTo>
                  <a:pt x="1366582" y="1256219"/>
                </a:lnTo>
                <a:lnTo>
                  <a:pt x="1368697" y="1260448"/>
                </a:lnTo>
                <a:lnTo>
                  <a:pt x="1370548" y="1264413"/>
                </a:lnTo>
                <a:lnTo>
                  <a:pt x="1372134" y="1268642"/>
                </a:lnTo>
                <a:lnTo>
                  <a:pt x="1373456" y="1272872"/>
                </a:lnTo>
                <a:lnTo>
                  <a:pt x="1374778" y="1277101"/>
                </a:lnTo>
                <a:lnTo>
                  <a:pt x="1376100" y="1281330"/>
                </a:lnTo>
                <a:lnTo>
                  <a:pt x="1376628" y="1285560"/>
                </a:lnTo>
                <a:lnTo>
                  <a:pt x="1377157" y="1289789"/>
                </a:lnTo>
                <a:lnTo>
                  <a:pt x="1377950" y="1294283"/>
                </a:lnTo>
                <a:lnTo>
                  <a:pt x="1377950" y="1298776"/>
                </a:lnTo>
                <a:lnTo>
                  <a:pt x="1377950" y="1303006"/>
                </a:lnTo>
                <a:lnTo>
                  <a:pt x="1377421" y="1307235"/>
                </a:lnTo>
                <a:lnTo>
                  <a:pt x="1377157" y="1311729"/>
                </a:lnTo>
                <a:lnTo>
                  <a:pt x="1376628" y="1316222"/>
                </a:lnTo>
                <a:lnTo>
                  <a:pt x="1375835" y="1320452"/>
                </a:lnTo>
                <a:lnTo>
                  <a:pt x="1374513" y="1324417"/>
                </a:lnTo>
                <a:lnTo>
                  <a:pt x="1373191" y="1328646"/>
                </a:lnTo>
                <a:lnTo>
                  <a:pt x="1372134" y="1332875"/>
                </a:lnTo>
                <a:lnTo>
                  <a:pt x="1370283" y="1336840"/>
                </a:lnTo>
                <a:lnTo>
                  <a:pt x="1368432" y="1340805"/>
                </a:lnTo>
                <a:lnTo>
                  <a:pt x="1366317" y="1344770"/>
                </a:lnTo>
                <a:lnTo>
                  <a:pt x="1364202" y="1348471"/>
                </a:lnTo>
                <a:lnTo>
                  <a:pt x="1361823" y="1351907"/>
                </a:lnTo>
                <a:lnTo>
                  <a:pt x="1358915" y="1355608"/>
                </a:lnTo>
                <a:lnTo>
                  <a:pt x="1356271" y="1359044"/>
                </a:lnTo>
                <a:lnTo>
                  <a:pt x="1353098" y="1362481"/>
                </a:lnTo>
                <a:lnTo>
                  <a:pt x="1350190" y="1365653"/>
                </a:lnTo>
                <a:lnTo>
                  <a:pt x="1346753" y="1368825"/>
                </a:lnTo>
                <a:lnTo>
                  <a:pt x="1343052" y="1371732"/>
                </a:lnTo>
                <a:lnTo>
                  <a:pt x="1339351" y="1374640"/>
                </a:lnTo>
                <a:lnTo>
                  <a:pt x="1327189" y="1382834"/>
                </a:lnTo>
                <a:lnTo>
                  <a:pt x="1315028" y="1390764"/>
                </a:lnTo>
                <a:lnTo>
                  <a:pt x="1302602" y="1398694"/>
                </a:lnTo>
                <a:lnTo>
                  <a:pt x="1290176" y="1406360"/>
                </a:lnTo>
                <a:lnTo>
                  <a:pt x="1277750" y="1413497"/>
                </a:lnTo>
                <a:lnTo>
                  <a:pt x="1264795" y="1420634"/>
                </a:lnTo>
                <a:lnTo>
                  <a:pt x="1252105" y="1427242"/>
                </a:lnTo>
                <a:lnTo>
                  <a:pt x="1239151" y="1433851"/>
                </a:lnTo>
                <a:lnTo>
                  <a:pt x="1226196" y="1439930"/>
                </a:lnTo>
                <a:lnTo>
                  <a:pt x="1212977" y="1446274"/>
                </a:lnTo>
                <a:lnTo>
                  <a:pt x="1200022" y="1451825"/>
                </a:lnTo>
                <a:lnTo>
                  <a:pt x="1186803" y="1457376"/>
                </a:lnTo>
                <a:lnTo>
                  <a:pt x="1173320" y="1462663"/>
                </a:lnTo>
                <a:lnTo>
                  <a:pt x="1160101" y="1467421"/>
                </a:lnTo>
                <a:lnTo>
                  <a:pt x="1146353" y="1472443"/>
                </a:lnTo>
                <a:lnTo>
                  <a:pt x="1132870" y="1476672"/>
                </a:lnTo>
                <a:lnTo>
                  <a:pt x="1119122" y="1480902"/>
                </a:lnTo>
                <a:lnTo>
                  <a:pt x="1105639" y="1484867"/>
                </a:lnTo>
                <a:lnTo>
                  <a:pt x="1091626" y="1488567"/>
                </a:lnTo>
                <a:lnTo>
                  <a:pt x="1077879" y="1491739"/>
                </a:lnTo>
                <a:lnTo>
                  <a:pt x="1063866" y="1494911"/>
                </a:lnTo>
                <a:lnTo>
                  <a:pt x="1049854" y="1497555"/>
                </a:lnTo>
                <a:lnTo>
                  <a:pt x="1035842" y="1500462"/>
                </a:lnTo>
                <a:lnTo>
                  <a:pt x="1021830" y="1502841"/>
                </a:lnTo>
                <a:lnTo>
                  <a:pt x="1007818" y="1504692"/>
                </a:lnTo>
                <a:lnTo>
                  <a:pt x="993541" y="1506542"/>
                </a:lnTo>
                <a:lnTo>
                  <a:pt x="979000" y="1507864"/>
                </a:lnTo>
                <a:lnTo>
                  <a:pt x="964988" y="1509185"/>
                </a:lnTo>
                <a:lnTo>
                  <a:pt x="950712" y="1510243"/>
                </a:lnTo>
                <a:lnTo>
                  <a:pt x="936435" y="1510771"/>
                </a:lnTo>
                <a:lnTo>
                  <a:pt x="922159" y="1511300"/>
                </a:lnTo>
                <a:lnTo>
                  <a:pt x="907618" y="1511300"/>
                </a:lnTo>
                <a:lnTo>
                  <a:pt x="888847" y="1511036"/>
                </a:lnTo>
                <a:lnTo>
                  <a:pt x="870076" y="1510507"/>
                </a:lnTo>
                <a:lnTo>
                  <a:pt x="851040" y="1508921"/>
                </a:lnTo>
                <a:lnTo>
                  <a:pt x="832269" y="1507335"/>
                </a:lnTo>
                <a:lnTo>
                  <a:pt x="816935" y="1505220"/>
                </a:lnTo>
                <a:lnTo>
                  <a:pt x="796049" y="1502841"/>
                </a:lnTo>
                <a:lnTo>
                  <a:pt x="785738" y="1501255"/>
                </a:lnTo>
                <a:lnTo>
                  <a:pt x="774899" y="1499669"/>
                </a:lnTo>
                <a:lnTo>
                  <a:pt x="768818" y="1498612"/>
                </a:lnTo>
                <a:lnTo>
                  <a:pt x="762737" y="1497026"/>
                </a:lnTo>
                <a:lnTo>
                  <a:pt x="755335" y="1495440"/>
                </a:lnTo>
                <a:lnTo>
                  <a:pt x="747932" y="1493590"/>
                </a:lnTo>
                <a:lnTo>
                  <a:pt x="733391" y="1490418"/>
                </a:lnTo>
                <a:lnTo>
                  <a:pt x="710919" y="1484867"/>
                </a:lnTo>
                <a:lnTo>
                  <a:pt x="700079" y="1482223"/>
                </a:lnTo>
                <a:lnTo>
                  <a:pt x="688975" y="1478787"/>
                </a:lnTo>
                <a:lnTo>
                  <a:pt x="677342" y="1475086"/>
                </a:lnTo>
                <a:lnTo>
                  <a:pt x="665710" y="1471121"/>
                </a:lnTo>
                <a:lnTo>
                  <a:pt x="653548" y="1466892"/>
                </a:lnTo>
                <a:lnTo>
                  <a:pt x="640858" y="1462663"/>
                </a:lnTo>
                <a:lnTo>
                  <a:pt x="628697" y="1457905"/>
                </a:lnTo>
                <a:lnTo>
                  <a:pt x="616799" y="1453147"/>
                </a:lnTo>
                <a:lnTo>
                  <a:pt x="602787" y="1447067"/>
                </a:lnTo>
                <a:lnTo>
                  <a:pt x="589304" y="1440723"/>
                </a:lnTo>
                <a:lnTo>
                  <a:pt x="575292" y="1434379"/>
                </a:lnTo>
                <a:lnTo>
                  <a:pt x="561544" y="1427507"/>
                </a:lnTo>
                <a:lnTo>
                  <a:pt x="548061" y="1420634"/>
                </a:lnTo>
                <a:lnTo>
                  <a:pt x="543302" y="1417462"/>
                </a:lnTo>
                <a:lnTo>
                  <a:pt x="531669" y="1411118"/>
                </a:lnTo>
                <a:lnTo>
                  <a:pt x="520036" y="1404510"/>
                </a:lnTo>
                <a:lnTo>
                  <a:pt x="508668" y="1397637"/>
                </a:lnTo>
                <a:lnTo>
                  <a:pt x="497564" y="1390500"/>
                </a:lnTo>
                <a:lnTo>
                  <a:pt x="486196" y="1383099"/>
                </a:lnTo>
                <a:lnTo>
                  <a:pt x="475356" y="1375697"/>
                </a:lnTo>
                <a:lnTo>
                  <a:pt x="464516" y="1368296"/>
                </a:lnTo>
                <a:lnTo>
                  <a:pt x="453941" y="1360366"/>
                </a:lnTo>
                <a:lnTo>
                  <a:pt x="443366" y="1351907"/>
                </a:lnTo>
                <a:lnTo>
                  <a:pt x="432790" y="1343713"/>
                </a:lnTo>
                <a:lnTo>
                  <a:pt x="422479" y="1335519"/>
                </a:lnTo>
                <a:lnTo>
                  <a:pt x="412433" y="1326796"/>
                </a:lnTo>
                <a:lnTo>
                  <a:pt x="402387" y="1317808"/>
                </a:lnTo>
                <a:lnTo>
                  <a:pt x="392604" y="1309085"/>
                </a:lnTo>
                <a:lnTo>
                  <a:pt x="383087" y="1299834"/>
                </a:lnTo>
                <a:lnTo>
                  <a:pt x="373569" y="1290582"/>
                </a:lnTo>
                <a:lnTo>
                  <a:pt x="369339" y="1285824"/>
                </a:lnTo>
                <a:lnTo>
                  <a:pt x="357971" y="1274458"/>
                </a:lnTo>
                <a:lnTo>
                  <a:pt x="347131" y="1262827"/>
                </a:lnTo>
                <a:lnTo>
                  <a:pt x="336291" y="1250668"/>
                </a:lnTo>
                <a:lnTo>
                  <a:pt x="325716" y="1238508"/>
                </a:lnTo>
                <a:lnTo>
                  <a:pt x="320429" y="1231636"/>
                </a:lnTo>
                <a:lnTo>
                  <a:pt x="315405" y="1224763"/>
                </a:lnTo>
                <a:lnTo>
                  <a:pt x="301393" y="1207317"/>
                </a:lnTo>
                <a:lnTo>
                  <a:pt x="294255" y="1198330"/>
                </a:lnTo>
                <a:lnTo>
                  <a:pt x="287646" y="1189078"/>
                </a:lnTo>
                <a:lnTo>
                  <a:pt x="286059" y="1186699"/>
                </a:lnTo>
                <a:lnTo>
                  <a:pt x="284737" y="1183791"/>
                </a:lnTo>
                <a:lnTo>
                  <a:pt x="277070" y="1172425"/>
                </a:lnTo>
                <a:lnTo>
                  <a:pt x="269403" y="1160795"/>
                </a:lnTo>
                <a:lnTo>
                  <a:pt x="262001" y="1149164"/>
                </a:lnTo>
                <a:lnTo>
                  <a:pt x="255127" y="1137005"/>
                </a:lnTo>
                <a:lnTo>
                  <a:pt x="247988" y="1125110"/>
                </a:lnTo>
                <a:lnTo>
                  <a:pt x="241379" y="1112950"/>
                </a:lnTo>
                <a:lnTo>
                  <a:pt x="234505" y="1100527"/>
                </a:lnTo>
                <a:lnTo>
                  <a:pt x="228424" y="1087839"/>
                </a:lnTo>
                <a:lnTo>
                  <a:pt x="222344" y="1075415"/>
                </a:lnTo>
                <a:lnTo>
                  <a:pt x="216263" y="1062727"/>
                </a:lnTo>
                <a:lnTo>
                  <a:pt x="210975" y="1049775"/>
                </a:lnTo>
                <a:lnTo>
                  <a:pt x="205423" y="1037087"/>
                </a:lnTo>
                <a:lnTo>
                  <a:pt x="200400" y="1023870"/>
                </a:lnTo>
                <a:lnTo>
                  <a:pt x="195377" y="1010653"/>
                </a:lnTo>
                <a:lnTo>
                  <a:pt x="190618" y="997437"/>
                </a:lnTo>
                <a:lnTo>
                  <a:pt x="186388" y="983956"/>
                </a:lnTo>
                <a:lnTo>
                  <a:pt x="182158" y="970475"/>
                </a:lnTo>
                <a:lnTo>
                  <a:pt x="178192" y="956729"/>
                </a:lnTo>
                <a:lnTo>
                  <a:pt x="174491" y="942984"/>
                </a:lnTo>
                <a:lnTo>
                  <a:pt x="171318" y="929239"/>
                </a:lnTo>
                <a:lnTo>
                  <a:pt x="167881" y="915229"/>
                </a:lnTo>
                <a:lnTo>
                  <a:pt x="165237" y="901219"/>
                </a:lnTo>
                <a:lnTo>
                  <a:pt x="162329" y="887210"/>
                </a:lnTo>
                <a:lnTo>
                  <a:pt x="160214" y="872936"/>
                </a:lnTo>
                <a:lnTo>
                  <a:pt x="158099" y="858662"/>
                </a:lnTo>
                <a:lnTo>
                  <a:pt x="156249" y="844388"/>
                </a:lnTo>
                <a:lnTo>
                  <a:pt x="154662" y="829585"/>
                </a:lnTo>
                <a:lnTo>
                  <a:pt x="153340" y="815047"/>
                </a:lnTo>
                <a:lnTo>
                  <a:pt x="152283" y="800509"/>
                </a:lnTo>
                <a:lnTo>
                  <a:pt x="151754" y="785706"/>
                </a:lnTo>
                <a:lnTo>
                  <a:pt x="151225" y="770903"/>
                </a:lnTo>
                <a:lnTo>
                  <a:pt x="151225" y="755836"/>
                </a:lnTo>
                <a:lnTo>
                  <a:pt x="0" y="755836"/>
                </a:lnTo>
                <a:lnTo>
                  <a:pt x="241643" y="393700"/>
                </a:lnTo>
                <a:close/>
                <a:moveTo>
                  <a:pt x="906894" y="0"/>
                </a:moveTo>
                <a:lnTo>
                  <a:pt x="912182" y="264"/>
                </a:lnTo>
                <a:lnTo>
                  <a:pt x="917469" y="529"/>
                </a:lnTo>
                <a:lnTo>
                  <a:pt x="932539" y="793"/>
                </a:lnTo>
                <a:lnTo>
                  <a:pt x="947344" y="1586"/>
                </a:lnTo>
                <a:lnTo>
                  <a:pt x="962414" y="2380"/>
                </a:lnTo>
                <a:lnTo>
                  <a:pt x="977484" y="3702"/>
                </a:lnTo>
                <a:lnTo>
                  <a:pt x="989645" y="5288"/>
                </a:lnTo>
                <a:lnTo>
                  <a:pt x="1002335" y="6610"/>
                </a:lnTo>
                <a:lnTo>
                  <a:pt x="1020313" y="8725"/>
                </a:lnTo>
                <a:lnTo>
                  <a:pt x="1029038" y="10047"/>
                </a:lnTo>
                <a:lnTo>
                  <a:pt x="1038291" y="11369"/>
                </a:lnTo>
                <a:lnTo>
                  <a:pt x="1044636" y="12691"/>
                </a:lnTo>
                <a:lnTo>
                  <a:pt x="1050981" y="14277"/>
                </a:lnTo>
                <a:lnTo>
                  <a:pt x="1064465" y="17186"/>
                </a:lnTo>
                <a:lnTo>
                  <a:pt x="1077419" y="20358"/>
                </a:lnTo>
                <a:lnTo>
                  <a:pt x="1101478" y="26175"/>
                </a:lnTo>
                <a:lnTo>
                  <a:pt x="1113375" y="29348"/>
                </a:lnTo>
                <a:lnTo>
                  <a:pt x="1125008" y="32521"/>
                </a:lnTo>
                <a:lnTo>
                  <a:pt x="1134790" y="35693"/>
                </a:lnTo>
                <a:lnTo>
                  <a:pt x="1144572" y="38866"/>
                </a:lnTo>
                <a:lnTo>
                  <a:pt x="1157791" y="43625"/>
                </a:lnTo>
                <a:lnTo>
                  <a:pt x="1171274" y="48384"/>
                </a:lnTo>
                <a:lnTo>
                  <a:pt x="1184493" y="53408"/>
                </a:lnTo>
                <a:lnTo>
                  <a:pt x="1197448" y="58431"/>
                </a:lnTo>
                <a:lnTo>
                  <a:pt x="1206701" y="62397"/>
                </a:lnTo>
                <a:lnTo>
                  <a:pt x="1226794" y="71651"/>
                </a:lnTo>
                <a:lnTo>
                  <a:pt x="1246887" y="81434"/>
                </a:lnTo>
                <a:lnTo>
                  <a:pt x="1266716" y="91745"/>
                </a:lnTo>
                <a:lnTo>
                  <a:pt x="1285751" y="102321"/>
                </a:lnTo>
                <a:lnTo>
                  <a:pt x="1304786" y="113690"/>
                </a:lnTo>
                <a:lnTo>
                  <a:pt x="1323557" y="125588"/>
                </a:lnTo>
                <a:lnTo>
                  <a:pt x="1341800" y="138015"/>
                </a:lnTo>
                <a:lnTo>
                  <a:pt x="1359513" y="151234"/>
                </a:lnTo>
                <a:lnTo>
                  <a:pt x="1377227" y="164718"/>
                </a:lnTo>
                <a:lnTo>
                  <a:pt x="1394411" y="178731"/>
                </a:lnTo>
                <a:lnTo>
                  <a:pt x="1411067" y="193538"/>
                </a:lnTo>
                <a:lnTo>
                  <a:pt x="1427459" y="208608"/>
                </a:lnTo>
                <a:lnTo>
                  <a:pt x="1443322" y="224207"/>
                </a:lnTo>
                <a:lnTo>
                  <a:pt x="1458920" y="240336"/>
                </a:lnTo>
                <a:lnTo>
                  <a:pt x="1473725" y="257257"/>
                </a:lnTo>
                <a:lnTo>
                  <a:pt x="1488531" y="274178"/>
                </a:lnTo>
                <a:lnTo>
                  <a:pt x="1492496" y="279466"/>
                </a:lnTo>
                <a:lnTo>
                  <a:pt x="1509152" y="300353"/>
                </a:lnTo>
                <a:lnTo>
                  <a:pt x="1517348" y="311194"/>
                </a:lnTo>
                <a:lnTo>
                  <a:pt x="1525544" y="322034"/>
                </a:lnTo>
                <a:lnTo>
                  <a:pt x="1527130" y="325207"/>
                </a:lnTo>
                <a:lnTo>
                  <a:pt x="1528981" y="328115"/>
                </a:lnTo>
                <a:lnTo>
                  <a:pt x="1536648" y="339748"/>
                </a:lnTo>
                <a:lnTo>
                  <a:pt x="1544050" y="351382"/>
                </a:lnTo>
                <a:lnTo>
                  <a:pt x="1551453" y="362751"/>
                </a:lnTo>
                <a:lnTo>
                  <a:pt x="1558591" y="374913"/>
                </a:lnTo>
                <a:lnTo>
                  <a:pt x="1565465" y="386811"/>
                </a:lnTo>
                <a:lnTo>
                  <a:pt x="1572075" y="399237"/>
                </a:lnTo>
                <a:lnTo>
                  <a:pt x="1578684" y="411400"/>
                </a:lnTo>
                <a:lnTo>
                  <a:pt x="1585029" y="423826"/>
                </a:lnTo>
                <a:lnTo>
                  <a:pt x="1591110" y="436253"/>
                </a:lnTo>
                <a:lnTo>
                  <a:pt x="1596927" y="449208"/>
                </a:lnTo>
                <a:lnTo>
                  <a:pt x="1602214" y="461899"/>
                </a:lnTo>
                <a:lnTo>
                  <a:pt x="1607766" y="474854"/>
                </a:lnTo>
                <a:lnTo>
                  <a:pt x="1612789" y="488074"/>
                </a:lnTo>
                <a:lnTo>
                  <a:pt x="1617548" y="501294"/>
                </a:lnTo>
                <a:lnTo>
                  <a:pt x="1622571" y="514249"/>
                </a:lnTo>
                <a:lnTo>
                  <a:pt x="1626801" y="527734"/>
                </a:lnTo>
                <a:lnTo>
                  <a:pt x="1631032" y="541482"/>
                </a:lnTo>
                <a:lnTo>
                  <a:pt x="1634997" y="554702"/>
                </a:lnTo>
                <a:lnTo>
                  <a:pt x="1638170" y="568451"/>
                </a:lnTo>
                <a:lnTo>
                  <a:pt x="1641871" y="582463"/>
                </a:lnTo>
                <a:lnTo>
                  <a:pt x="1645044" y="596212"/>
                </a:lnTo>
                <a:lnTo>
                  <a:pt x="1647688" y="610225"/>
                </a:lnTo>
                <a:lnTo>
                  <a:pt x="1650596" y="624502"/>
                </a:lnTo>
                <a:lnTo>
                  <a:pt x="1652975" y="638515"/>
                </a:lnTo>
                <a:lnTo>
                  <a:pt x="1655090" y="652793"/>
                </a:lnTo>
                <a:lnTo>
                  <a:pt x="1656941" y="667334"/>
                </a:lnTo>
                <a:lnTo>
                  <a:pt x="1658263" y="681876"/>
                </a:lnTo>
                <a:lnTo>
                  <a:pt x="1659585" y="696154"/>
                </a:lnTo>
                <a:lnTo>
                  <a:pt x="1660642" y="710695"/>
                </a:lnTo>
                <a:lnTo>
                  <a:pt x="1661435" y="725501"/>
                </a:lnTo>
                <a:lnTo>
                  <a:pt x="1661700" y="740308"/>
                </a:lnTo>
                <a:lnTo>
                  <a:pt x="1661700" y="754849"/>
                </a:lnTo>
                <a:lnTo>
                  <a:pt x="1812925" y="754849"/>
                </a:lnTo>
                <a:lnTo>
                  <a:pt x="1571282" y="1117600"/>
                </a:lnTo>
                <a:lnTo>
                  <a:pt x="1329638" y="754849"/>
                </a:lnTo>
                <a:lnTo>
                  <a:pt x="1480864" y="754849"/>
                </a:lnTo>
                <a:lnTo>
                  <a:pt x="1480599" y="742158"/>
                </a:lnTo>
                <a:lnTo>
                  <a:pt x="1480070" y="729467"/>
                </a:lnTo>
                <a:lnTo>
                  <a:pt x="1479277" y="716512"/>
                </a:lnTo>
                <a:lnTo>
                  <a:pt x="1478484" y="704085"/>
                </a:lnTo>
                <a:lnTo>
                  <a:pt x="1477162" y="691394"/>
                </a:lnTo>
                <a:lnTo>
                  <a:pt x="1475576" y="678703"/>
                </a:lnTo>
                <a:lnTo>
                  <a:pt x="1473725" y="666277"/>
                </a:lnTo>
                <a:lnTo>
                  <a:pt x="1471610" y="654115"/>
                </a:lnTo>
                <a:lnTo>
                  <a:pt x="1469231" y="641952"/>
                </a:lnTo>
                <a:lnTo>
                  <a:pt x="1466851" y="629790"/>
                </a:lnTo>
                <a:lnTo>
                  <a:pt x="1463943" y="617628"/>
                </a:lnTo>
                <a:lnTo>
                  <a:pt x="1460771" y="605730"/>
                </a:lnTo>
                <a:lnTo>
                  <a:pt x="1457334" y="593832"/>
                </a:lnTo>
                <a:lnTo>
                  <a:pt x="1453897" y="581935"/>
                </a:lnTo>
                <a:lnTo>
                  <a:pt x="1449931" y="570301"/>
                </a:lnTo>
                <a:lnTo>
                  <a:pt x="1445965" y="558668"/>
                </a:lnTo>
                <a:lnTo>
                  <a:pt x="1441471" y="547299"/>
                </a:lnTo>
                <a:lnTo>
                  <a:pt x="1436976" y="535930"/>
                </a:lnTo>
                <a:lnTo>
                  <a:pt x="1432482" y="524825"/>
                </a:lnTo>
                <a:lnTo>
                  <a:pt x="1427194" y="513721"/>
                </a:lnTo>
                <a:lnTo>
                  <a:pt x="1421907" y="502616"/>
                </a:lnTo>
                <a:lnTo>
                  <a:pt x="1416619" y="492040"/>
                </a:lnTo>
                <a:lnTo>
                  <a:pt x="1410803" y="481464"/>
                </a:lnTo>
                <a:lnTo>
                  <a:pt x="1404986" y="470624"/>
                </a:lnTo>
                <a:lnTo>
                  <a:pt x="1398906" y="460313"/>
                </a:lnTo>
                <a:lnTo>
                  <a:pt x="1392561" y="450001"/>
                </a:lnTo>
                <a:lnTo>
                  <a:pt x="1385951" y="439954"/>
                </a:lnTo>
                <a:lnTo>
                  <a:pt x="1379342" y="429907"/>
                </a:lnTo>
                <a:lnTo>
                  <a:pt x="1372468" y="420125"/>
                </a:lnTo>
                <a:lnTo>
                  <a:pt x="1365065" y="410342"/>
                </a:lnTo>
                <a:lnTo>
                  <a:pt x="1357662" y="400824"/>
                </a:lnTo>
                <a:lnTo>
                  <a:pt x="1350524" y="391570"/>
                </a:lnTo>
                <a:lnTo>
                  <a:pt x="1349202" y="390248"/>
                </a:lnTo>
                <a:lnTo>
                  <a:pt x="1338363" y="377293"/>
                </a:lnTo>
                <a:lnTo>
                  <a:pt x="1326730" y="364602"/>
                </a:lnTo>
                <a:lnTo>
                  <a:pt x="1315097" y="352175"/>
                </a:lnTo>
                <a:lnTo>
                  <a:pt x="1302936" y="340277"/>
                </a:lnTo>
                <a:lnTo>
                  <a:pt x="1290510" y="328644"/>
                </a:lnTo>
                <a:lnTo>
                  <a:pt x="1277555" y="317804"/>
                </a:lnTo>
                <a:lnTo>
                  <a:pt x="1264601" y="306699"/>
                </a:lnTo>
                <a:lnTo>
                  <a:pt x="1251117" y="296387"/>
                </a:lnTo>
                <a:lnTo>
                  <a:pt x="1237369" y="286340"/>
                </a:lnTo>
                <a:lnTo>
                  <a:pt x="1223093" y="276822"/>
                </a:lnTo>
                <a:lnTo>
                  <a:pt x="1208816" y="267568"/>
                </a:lnTo>
                <a:lnTo>
                  <a:pt x="1194275" y="258579"/>
                </a:lnTo>
                <a:lnTo>
                  <a:pt x="1179206" y="250383"/>
                </a:lnTo>
                <a:lnTo>
                  <a:pt x="1163872" y="242451"/>
                </a:lnTo>
                <a:lnTo>
                  <a:pt x="1148802" y="234783"/>
                </a:lnTo>
                <a:lnTo>
                  <a:pt x="1132939" y="227909"/>
                </a:lnTo>
                <a:lnTo>
                  <a:pt x="1128709" y="226058"/>
                </a:lnTo>
                <a:lnTo>
                  <a:pt x="1117869" y="221828"/>
                </a:lnTo>
                <a:lnTo>
                  <a:pt x="1107294" y="217862"/>
                </a:lnTo>
                <a:lnTo>
                  <a:pt x="1096455" y="213896"/>
                </a:lnTo>
                <a:lnTo>
                  <a:pt x="1085615" y="210194"/>
                </a:lnTo>
                <a:lnTo>
                  <a:pt x="1073454" y="206229"/>
                </a:lnTo>
                <a:lnTo>
                  <a:pt x="1063672" y="203585"/>
                </a:lnTo>
                <a:lnTo>
                  <a:pt x="1054418" y="200676"/>
                </a:lnTo>
                <a:lnTo>
                  <a:pt x="1034590" y="196182"/>
                </a:lnTo>
                <a:lnTo>
                  <a:pt x="1026130" y="194066"/>
                </a:lnTo>
                <a:lnTo>
                  <a:pt x="1017141" y="192216"/>
                </a:lnTo>
                <a:lnTo>
                  <a:pt x="1007094" y="190365"/>
                </a:lnTo>
                <a:lnTo>
                  <a:pt x="997048" y="188778"/>
                </a:lnTo>
                <a:lnTo>
                  <a:pt x="976690" y="186134"/>
                </a:lnTo>
                <a:lnTo>
                  <a:pt x="961356" y="184019"/>
                </a:lnTo>
                <a:lnTo>
                  <a:pt x="948930" y="183226"/>
                </a:lnTo>
                <a:lnTo>
                  <a:pt x="936505" y="182169"/>
                </a:lnTo>
                <a:lnTo>
                  <a:pt x="923550" y="181904"/>
                </a:lnTo>
                <a:lnTo>
                  <a:pt x="911124" y="181640"/>
                </a:lnTo>
                <a:lnTo>
                  <a:pt x="899756" y="181640"/>
                </a:lnTo>
                <a:lnTo>
                  <a:pt x="888916" y="181904"/>
                </a:lnTo>
                <a:lnTo>
                  <a:pt x="877548" y="182169"/>
                </a:lnTo>
                <a:lnTo>
                  <a:pt x="866708" y="182697"/>
                </a:lnTo>
                <a:lnTo>
                  <a:pt x="855604" y="183755"/>
                </a:lnTo>
                <a:lnTo>
                  <a:pt x="844765" y="184548"/>
                </a:lnTo>
                <a:lnTo>
                  <a:pt x="833661" y="186134"/>
                </a:lnTo>
                <a:lnTo>
                  <a:pt x="822821" y="187721"/>
                </a:lnTo>
                <a:lnTo>
                  <a:pt x="811982" y="189307"/>
                </a:lnTo>
                <a:lnTo>
                  <a:pt x="801142" y="190894"/>
                </a:lnTo>
                <a:lnTo>
                  <a:pt x="790302" y="193273"/>
                </a:lnTo>
                <a:lnTo>
                  <a:pt x="779463" y="195653"/>
                </a:lnTo>
                <a:lnTo>
                  <a:pt x="768888" y="198032"/>
                </a:lnTo>
                <a:lnTo>
                  <a:pt x="758312" y="200676"/>
                </a:lnTo>
                <a:lnTo>
                  <a:pt x="747473" y="203849"/>
                </a:lnTo>
                <a:lnTo>
                  <a:pt x="737162" y="206757"/>
                </a:lnTo>
                <a:lnTo>
                  <a:pt x="726587" y="210194"/>
                </a:lnTo>
                <a:lnTo>
                  <a:pt x="716276" y="213896"/>
                </a:lnTo>
                <a:lnTo>
                  <a:pt x="705965" y="217598"/>
                </a:lnTo>
                <a:lnTo>
                  <a:pt x="695390" y="221563"/>
                </a:lnTo>
                <a:lnTo>
                  <a:pt x="685079" y="225794"/>
                </a:lnTo>
                <a:lnTo>
                  <a:pt x="675033" y="230024"/>
                </a:lnTo>
                <a:lnTo>
                  <a:pt x="664986" y="234519"/>
                </a:lnTo>
                <a:lnTo>
                  <a:pt x="654940" y="239542"/>
                </a:lnTo>
                <a:lnTo>
                  <a:pt x="644893" y="244302"/>
                </a:lnTo>
                <a:lnTo>
                  <a:pt x="635111" y="249589"/>
                </a:lnTo>
                <a:lnTo>
                  <a:pt x="625329" y="254877"/>
                </a:lnTo>
                <a:lnTo>
                  <a:pt x="615547" y="260430"/>
                </a:lnTo>
                <a:lnTo>
                  <a:pt x="606029" y="266511"/>
                </a:lnTo>
                <a:lnTo>
                  <a:pt x="596512" y="272327"/>
                </a:lnTo>
                <a:lnTo>
                  <a:pt x="586994" y="278673"/>
                </a:lnTo>
                <a:lnTo>
                  <a:pt x="577476" y="285283"/>
                </a:lnTo>
                <a:lnTo>
                  <a:pt x="574039" y="287662"/>
                </a:lnTo>
                <a:lnTo>
                  <a:pt x="570074" y="290042"/>
                </a:lnTo>
                <a:lnTo>
                  <a:pt x="565843" y="292157"/>
                </a:lnTo>
                <a:lnTo>
                  <a:pt x="561878" y="294008"/>
                </a:lnTo>
                <a:lnTo>
                  <a:pt x="557383" y="295859"/>
                </a:lnTo>
                <a:lnTo>
                  <a:pt x="553153" y="296916"/>
                </a:lnTo>
                <a:lnTo>
                  <a:pt x="548923" y="298503"/>
                </a:lnTo>
                <a:lnTo>
                  <a:pt x="544693" y="299560"/>
                </a:lnTo>
                <a:lnTo>
                  <a:pt x="540463" y="300353"/>
                </a:lnTo>
                <a:lnTo>
                  <a:pt x="536233" y="300882"/>
                </a:lnTo>
                <a:lnTo>
                  <a:pt x="531474" y="301411"/>
                </a:lnTo>
                <a:lnTo>
                  <a:pt x="527244" y="301675"/>
                </a:lnTo>
                <a:lnTo>
                  <a:pt x="523014" y="301411"/>
                </a:lnTo>
                <a:lnTo>
                  <a:pt x="518519" y="301411"/>
                </a:lnTo>
                <a:lnTo>
                  <a:pt x="514289" y="300618"/>
                </a:lnTo>
                <a:lnTo>
                  <a:pt x="510059" y="300089"/>
                </a:lnTo>
                <a:lnTo>
                  <a:pt x="505829" y="299296"/>
                </a:lnTo>
                <a:lnTo>
                  <a:pt x="501335" y="298238"/>
                </a:lnTo>
                <a:lnTo>
                  <a:pt x="497369" y="296916"/>
                </a:lnTo>
                <a:lnTo>
                  <a:pt x="493139" y="295594"/>
                </a:lnTo>
                <a:lnTo>
                  <a:pt x="489173" y="293744"/>
                </a:lnTo>
                <a:lnTo>
                  <a:pt x="485208" y="291893"/>
                </a:lnTo>
                <a:lnTo>
                  <a:pt x="481242" y="290042"/>
                </a:lnTo>
                <a:lnTo>
                  <a:pt x="477805" y="287662"/>
                </a:lnTo>
                <a:lnTo>
                  <a:pt x="474104" y="285283"/>
                </a:lnTo>
                <a:lnTo>
                  <a:pt x="470402" y="282639"/>
                </a:lnTo>
                <a:lnTo>
                  <a:pt x="466701" y="279731"/>
                </a:lnTo>
                <a:lnTo>
                  <a:pt x="463264" y="276558"/>
                </a:lnTo>
                <a:lnTo>
                  <a:pt x="460356" y="273649"/>
                </a:lnTo>
                <a:lnTo>
                  <a:pt x="457183" y="270212"/>
                </a:lnTo>
                <a:lnTo>
                  <a:pt x="454275" y="266511"/>
                </a:lnTo>
                <a:lnTo>
                  <a:pt x="451367" y="262809"/>
                </a:lnTo>
                <a:lnTo>
                  <a:pt x="448987" y="258843"/>
                </a:lnTo>
                <a:lnTo>
                  <a:pt x="446608" y="254877"/>
                </a:lnTo>
                <a:lnTo>
                  <a:pt x="444493" y="251176"/>
                </a:lnTo>
                <a:lnTo>
                  <a:pt x="442642" y="246681"/>
                </a:lnTo>
                <a:lnTo>
                  <a:pt x="440792" y="242451"/>
                </a:lnTo>
                <a:lnTo>
                  <a:pt x="439205" y="238220"/>
                </a:lnTo>
                <a:lnTo>
                  <a:pt x="438148" y="233990"/>
                </a:lnTo>
                <a:lnTo>
                  <a:pt x="437090" y="229760"/>
                </a:lnTo>
                <a:lnTo>
                  <a:pt x="436297" y="225529"/>
                </a:lnTo>
                <a:lnTo>
                  <a:pt x="435768" y="221299"/>
                </a:lnTo>
                <a:lnTo>
                  <a:pt x="435240" y="216804"/>
                </a:lnTo>
                <a:lnTo>
                  <a:pt x="434975" y="212310"/>
                </a:lnTo>
                <a:lnTo>
                  <a:pt x="434975" y="208079"/>
                </a:lnTo>
                <a:lnTo>
                  <a:pt x="435240" y="203849"/>
                </a:lnTo>
                <a:lnTo>
                  <a:pt x="436033" y="199354"/>
                </a:lnTo>
                <a:lnTo>
                  <a:pt x="436562" y="194860"/>
                </a:lnTo>
                <a:lnTo>
                  <a:pt x="437355" y="190629"/>
                </a:lnTo>
                <a:lnTo>
                  <a:pt x="438412" y="186663"/>
                </a:lnTo>
                <a:lnTo>
                  <a:pt x="439734" y="182433"/>
                </a:lnTo>
                <a:lnTo>
                  <a:pt x="441056" y="178203"/>
                </a:lnTo>
                <a:lnTo>
                  <a:pt x="442907" y="174237"/>
                </a:lnTo>
                <a:lnTo>
                  <a:pt x="444757" y="170271"/>
                </a:lnTo>
                <a:lnTo>
                  <a:pt x="446608" y="166305"/>
                </a:lnTo>
                <a:lnTo>
                  <a:pt x="448987" y="162603"/>
                </a:lnTo>
                <a:lnTo>
                  <a:pt x="451367" y="159166"/>
                </a:lnTo>
                <a:lnTo>
                  <a:pt x="454011" y="155465"/>
                </a:lnTo>
                <a:lnTo>
                  <a:pt x="456919" y="152027"/>
                </a:lnTo>
                <a:lnTo>
                  <a:pt x="460091" y="148590"/>
                </a:lnTo>
                <a:lnTo>
                  <a:pt x="463000" y="145418"/>
                </a:lnTo>
                <a:lnTo>
                  <a:pt x="466437" y="142245"/>
                </a:lnTo>
                <a:lnTo>
                  <a:pt x="470138" y="139601"/>
                </a:lnTo>
                <a:lnTo>
                  <a:pt x="473839" y="136693"/>
                </a:lnTo>
                <a:lnTo>
                  <a:pt x="486001" y="128232"/>
                </a:lnTo>
                <a:lnTo>
                  <a:pt x="498162" y="120300"/>
                </a:lnTo>
                <a:lnTo>
                  <a:pt x="510588" y="112368"/>
                </a:lnTo>
                <a:lnTo>
                  <a:pt x="522749" y="105229"/>
                </a:lnTo>
                <a:lnTo>
                  <a:pt x="535440" y="97826"/>
                </a:lnTo>
                <a:lnTo>
                  <a:pt x="548130" y="90688"/>
                </a:lnTo>
                <a:lnTo>
                  <a:pt x="560820" y="83813"/>
                </a:lnTo>
                <a:lnTo>
                  <a:pt x="573511" y="77468"/>
                </a:lnTo>
                <a:lnTo>
                  <a:pt x="586730" y="71387"/>
                </a:lnTo>
                <a:lnTo>
                  <a:pt x="599949" y="65306"/>
                </a:lnTo>
                <a:lnTo>
                  <a:pt x="612903" y="59489"/>
                </a:lnTo>
                <a:lnTo>
                  <a:pt x="626122" y="53937"/>
                </a:lnTo>
                <a:lnTo>
                  <a:pt x="639341" y="48649"/>
                </a:lnTo>
                <a:lnTo>
                  <a:pt x="652825" y="43890"/>
                </a:lnTo>
                <a:lnTo>
                  <a:pt x="666572" y="39395"/>
                </a:lnTo>
                <a:lnTo>
                  <a:pt x="680056" y="34636"/>
                </a:lnTo>
                <a:lnTo>
                  <a:pt x="693539" y="30670"/>
                </a:lnTo>
                <a:lnTo>
                  <a:pt x="707287" y="26704"/>
                </a:lnTo>
                <a:lnTo>
                  <a:pt x="721035" y="23267"/>
                </a:lnTo>
                <a:lnTo>
                  <a:pt x="735047" y="19830"/>
                </a:lnTo>
                <a:lnTo>
                  <a:pt x="748795" y="16657"/>
                </a:lnTo>
                <a:lnTo>
                  <a:pt x="762807" y="14013"/>
                </a:lnTo>
                <a:lnTo>
                  <a:pt x="776819" y="11369"/>
                </a:lnTo>
                <a:lnTo>
                  <a:pt x="790831" y="9254"/>
                </a:lnTo>
                <a:lnTo>
                  <a:pt x="805108" y="7139"/>
                </a:lnTo>
                <a:lnTo>
                  <a:pt x="819120" y="5288"/>
                </a:lnTo>
                <a:lnTo>
                  <a:pt x="833396" y="3702"/>
                </a:lnTo>
                <a:lnTo>
                  <a:pt x="847408" y="2380"/>
                </a:lnTo>
                <a:lnTo>
                  <a:pt x="861685" y="1586"/>
                </a:lnTo>
                <a:lnTo>
                  <a:pt x="876226" y="793"/>
                </a:lnTo>
                <a:lnTo>
                  <a:pt x="890502" y="264"/>
                </a:lnTo>
                <a:lnTo>
                  <a:pt x="904779" y="264"/>
                </a:lnTo>
                <a:lnTo>
                  <a:pt x="9068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  <a:extLst/>
        </p:spPr>
        <p:txBody>
          <a:bodyPr lIns="68589" tIns="34295" rIns="68589" bIns="34295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67544" y="1491630"/>
            <a:ext cx="2736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ынталандыру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асыру</a:t>
            </a:r>
            <a:endParaRPr lang="ru-RU" sz="14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259632" y="51470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Педагогтың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қызметінің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компонеттері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5796136" y="1419622"/>
            <a:ext cx="30243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интеллектуалды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белсенділік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идея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тудыру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қабілеті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228184" y="2211710"/>
            <a:ext cx="1386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400" b="1" i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Технологиялық</a:t>
            </a:r>
            <a:endParaRPr lang="ru-RU" sz="1400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6084168" y="2427734"/>
            <a:ext cx="2664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тәжірибеге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сүйену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мазмұны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мен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құрылымын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қайта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қарау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инновацияларды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енгізу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әрекеттерді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талдау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жаңаларын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түзету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және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сынау</a:t>
            </a:r>
            <a:endParaRPr lang="en-US" altLang="zh-CN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Lato Light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323528" y="2499742"/>
            <a:ext cx="2880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тәсілдерді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мақсаттарды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міндеттерді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бағыттарды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шешімдерді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табу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тәсілдерін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эксперименттік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жұмыс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кезеңдерін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анықтау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,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бағдарламалар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мен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іс-шаралар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жоспарларын</a:t>
            </a:r>
            <a:r>
              <a:rPr lang="ru-RU" altLang="zh-CN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 </a:t>
            </a:r>
            <a:r>
              <a:rPr lang="ru-RU" altLang="zh-CN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Lato Light" charset="0"/>
              </a:rPr>
              <a:t>құру</a:t>
            </a:r>
            <a:endParaRPr lang="en-US" altLang="zh-CN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Lato Light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580112" y="3867894"/>
            <a:ext cx="3347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қызметті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енгізуді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бақылау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түзету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іске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нәтижелерін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бағалау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мұғалімнің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асыруын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көрсету</a:t>
            </a:r>
            <a:endParaRPr lang="ru-RU" sz="12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3989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16" grpId="0" animBg="1"/>
      <p:bldP spid="11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123478"/>
            <a:ext cx="580447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Дәріс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тақырыбы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бойынша</a:t>
            </a:r>
            <a:r>
              <a:rPr lang="ru-RU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сұрақтар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56176" y="1707654"/>
            <a:ext cx="266407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қызметтің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қандай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құрылымдық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компоненттерін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атай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аласыз</a:t>
            </a:r>
            <a:r>
              <a:rPr lang="ru-RU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5536" y="3075806"/>
            <a:ext cx="2664296" cy="10910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оқытушыларының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әлеуметтік-психологиялық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типологиясы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неге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байланысты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инновация?</a:t>
            </a:r>
          </a:p>
          <a:p>
            <a:pPr algn="just">
              <a:lnSpc>
                <a:spcPct val="130000"/>
              </a:lnSpc>
            </a:pP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56176" y="3235703"/>
            <a:ext cx="2736303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Сіздің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ойыңызша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бастамашылары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іске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асырушылары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орындаушылары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арасындағы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түбегейлі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айырмашылықтар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pSp>
        <p:nvGrpSpPr>
          <p:cNvPr id="2" name="组合 43"/>
          <p:cNvGrpSpPr/>
          <p:nvPr/>
        </p:nvGrpSpPr>
        <p:grpSpPr>
          <a:xfrm>
            <a:off x="3969791" y="2215117"/>
            <a:ext cx="567456" cy="567383"/>
            <a:chOff x="3570825" y="3196716"/>
            <a:chExt cx="756510" cy="756510"/>
          </a:xfrm>
          <a:solidFill>
            <a:srgbClr val="679E2A"/>
          </a:solidFill>
          <a:effectLst/>
        </p:grpSpPr>
        <p:sp>
          <p:nvSpPr>
            <p:cNvPr id="45" name="泪滴形 44"/>
            <p:cNvSpPr/>
            <p:nvPr/>
          </p:nvSpPr>
          <p:spPr>
            <a:xfrm rot="5400000">
              <a:off x="3570825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10583" y="3328751"/>
              <a:ext cx="476993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46"/>
          <p:cNvGrpSpPr/>
          <p:nvPr/>
        </p:nvGrpSpPr>
        <p:grpSpPr>
          <a:xfrm>
            <a:off x="4606744" y="2215117"/>
            <a:ext cx="567456" cy="567383"/>
            <a:chOff x="4419984" y="3196716"/>
            <a:chExt cx="756510" cy="756510"/>
          </a:xfrm>
          <a:solidFill>
            <a:srgbClr val="679E2A"/>
          </a:solidFill>
          <a:effectLst/>
        </p:grpSpPr>
        <p:sp>
          <p:nvSpPr>
            <p:cNvPr id="48" name="泪滴形 47"/>
            <p:cNvSpPr/>
            <p:nvPr/>
          </p:nvSpPr>
          <p:spPr>
            <a:xfrm rot="10800000">
              <a:off x="4419984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70429" y="3328752"/>
              <a:ext cx="455621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9"/>
          <p:cNvGrpSpPr/>
          <p:nvPr/>
        </p:nvGrpSpPr>
        <p:grpSpPr>
          <a:xfrm>
            <a:off x="3969791" y="2853280"/>
            <a:ext cx="567456" cy="567383"/>
            <a:chOff x="3570825" y="4047600"/>
            <a:chExt cx="756510" cy="756510"/>
          </a:xfrm>
          <a:solidFill>
            <a:srgbClr val="679E2A"/>
          </a:solidFill>
          <a:effectLst/>
        </p:grpSpPr>
        <p:sp>
          <p:nvSpPr>
            <p:cNvPr id="51" name="泪滴形 50"/>
            <p:cNvSpPr/>
            <p:nvPr/>
          </p:nvSpPr>
          <p:spPr>
            <a:xfrm>
              <a:off x="3570825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22337" y="4179633"/>
              <a:ext cx="453485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2"/>
          <p:cNvGrpSpPr/>
          <p:nvPr/>
        </p:nvGrpSpPr>
        <p:grpSpPr>
          <a:xfrm>
            <a:off x="4606744" y="2853280"/>
            <a:ext cx="567456" cy="567383"/>
            <a:chOff x="4419984" y="4047600"/>
            <a:chExt cx="756510" cy="756510"/>
          </a:xfrm>
          <a:solidFill>
            <a:srgbClr val="679E2A"/>
          </a:solidFill>
          <a:effectLst/>
        </p:grpSpPr>
        <p:sp>
          <p:nvSpPr>
            <p:cNvPr id="54" name="泪滴形 53"/>
            <p:cNvSpPr/>
            <p:nvPr/>
          </p:nvSpPr>
          <p:spPr>
            <a:xfrm rot="16200000">
              <a:off x="4419984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53331" y="4179633"/>
              <a:ext cx="489814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3129551" y="1480858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911981" y="1480858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12955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91198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ru-RU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95536" y="1491630"/>
            <a:ext cx="26642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үдерісінде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жаңашылдық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принципінің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ерекшелігі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62425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1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1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3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1" grpId="0"/>
      <p:bldP spid="42" grpId="0"/>
      <p:bldP spid="43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sp>
        <p:nvSpPr>
          <p:cNvPr id="11" name="矩形 10"/>
          <p:cNvSpPr/>
          <p:nvPr/>
        </p:nvSpPr>
        <p:spPr>
          <a:xfrm>
            <a:off x="2771800" y="3651870"/>
            <a:ext cx="5214974" cy="31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4000" y="915566"/>
            <a:ext cx="1296000" cy="1296000"/>
            <a:chOff x="3832651" y="1100471"/>
            <a:chExt cx="1296000" cy="1296000"/>
          </a:xfrm>
        </p:grpSpPr>
        <p:sp>
          <p:nvSpPr>
            <p:cNvPr id="13" name="椭圆 12"/>
            <p:cNvSpPr/>
            <p:nvPr/>
          </p:nvSpPr>
          <p:spPr>
            <a:xfrm>
              <a:off x="3832651" y="1100471"/>
              <a:ext cx="1296000" cy="129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  <a:gs pos="0">
                  <a:srgbClr val="CDCDCD"/>
                </a:gs>
              </a:gsLst>
              <a:lin ang="189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868583" y="1136403"/>
              <a:ext cx="1224136" cy="122413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400000" scaled="0"/>
              <a:tileRect/>
            </a:gradFill>
            <a:ln w="28575">
              <a:noFill/>
            </a:ln>
            <a:effectLst>
              <a:outerShdw blurRad="317500" dist="228600" dir="72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12051" y="1309130"/>
            <a:ext cx="1656184" cy="508869"/>
            <a:chOff x="755576" y="627534"/>
            <a:chExt cx="1800200" cy="50886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475656" y="1309129"/>
            <a:ext cx="1656184" cy="508869"/>
            <a:chOff x="755576" y="627534"/>
            <a:chExt cx="1800200" cy="508869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5576" y="987574"/>
              <a:ext cx="504056" cy="0"/>
            </a:xfrm>
            <a:prstGeom prst="line">
              <a:avLst/>
            </a:prstGeom>
            <a:ln w="19050">
              <a:solidFill>
                <a:schemeClr val="bg1"/>
              </a:solidFill>
              <a:head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259632" y="843558"/>
              <a:ext cx="72008" cy="14401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331640" y="843558"/>
              <a:ext cx="124675" cy="292845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456315" y="627534"/>
              <a:ext cx="451389" cy="508869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907704" y="627534"/>
              <a:ext cx="72008" cy="36004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979712" y="987574"/>
              <a:ext cx="576064" cy="2406"/>
            </a:xfrm>
            <a:prstGeom prst="line">
              <a:avLst/>
            </a:prstGeom>
            <a:ln w="19050">
              <a:solidFill>
                <a:schemeClr val="bg1"/>
              </a:solidFill>
              <a:tailEnd type="oval"/>
            </a:ln>
            <a:effectLst>
              <a:outerShdw blurRad="63500" dist="38100" dir="7200000" algn="ctr" rotWithShape="0">
                <a:schemeClr val="tx1">
                  <a:alpha val="6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923928" y="4011910"/>
            <a:ext cx="147565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k-KZ" altLang="zh-CN" sz="15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Утегенова Б.М.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354493" y="2765444"/>
            <a:ext cx="4593771" cy="549896"/>
          </a:xfrm>
          <a:prstGeom prst="roundRect">
            <a:avLst>
              <a:gd name="adj" fmla="val 22751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innerShdw blurRad="152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3203848" y="2931790"/>
            <a:ext cx="2520280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kk-KZ" altLang="zh-CN" sz="1400" b="1" dirty="0" smtClean="0">
                <a:solidFill>
                  <a:srgbClr val="679E2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Тыңдағандарыңызға рахмет!</a:t>
            </a:r>
            <a:endParaRPr lang="en-US" altLang="zh-CN" sz="1400" b="1" dirty="0">
              <a:solidFill>
                <a:srgbClr val="679E2A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2060970" y="2685249"/>
            <a:ext cx="668044" cy="668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4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40392"/>
            <a:ext cx="967073" cy="2318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文本框 21"/>
          <p:cNvSpPr txBox="1"/>
          <p:nvPr/>
        </p:nvSpPr>
        <p:spPr>
          <a:xfrm>
            <a:off x="3347864" y="3651870"/>
            <a:ext cx="2464554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altLang="zh-CN" sz="1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4 апта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pic>
        <p:nvPicPr>
          <p:cNvPr id="39" name="Рисунок 38" descr="110x_fig_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13159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882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224E-6 L 0.47448 4.22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618 L 0.46701 0.00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2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/>
      <p:bldP spid="37" grpId="0" animBg="1"/>
      <p:bldP spid="38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79712" y="1458238"/>
            <a:ext cx="5400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қызметтің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мәні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құрылымы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үдерісіндегі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мәні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маңызы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3.Оқытушы-инноватордың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әдістемелік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мәдениеті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құзыреттілігі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ggeu.ru/wp-content/themes/mggeu/images/magistr-0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95487"/>
            <a:ext cx="21957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pl.ucoz.com/_si/2/62853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51870"/>
            <a:ext cx="2483768" cy="12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11"/>
          <p:cNvSpPr/>
          <p:nvPr/>
        </p:nvSpPr>
        <p:spPr>
          <a:xfrm>
            <a:off x="467544" y="1059582"/>
            <a:ext cx="1443674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Жоспар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67494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822085" y="1563280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4500" b="1" dirty="0">
                <a:solidFill>
                  <a:srgbClr val="002060"/>
                </a:solidFill>
              </a:rPr>
              <a:t>01</a:t>
            </a: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1043608" y="2968229"/>
            <a:ext cx="6624736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kk-KZ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ЖОО ПЕДАГОГИКАЛЫҚ ҚЫЗМЕТТІҢ МӘНІ МЕН ҚҰРЫЛЫМЫ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312112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5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 flipV="1">
            <a:off x="7742635" y="1816894"/>
            <a:ext cx="0" cy="713185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7441528" y="1448198"/>
            <a:ext cx="601003" cy="6019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05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0" y="2544366"/>
            <a:ext cx="1379935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752160" y="2544366"/>
            <a:ext cx="1391840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584157" y="2544366"/>
            <a:ext cx="1150144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058841" y="2544366"/>
            <a:ext cx="0" cy="711994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596063" y="2544366"/>
            <a:ext cx="0" cy="711994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3008710" y="1797844"/>
            <a:ext cx="0" cy="713185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4"/>
          <p:cNvCxnSpPr/>
          <p:nvPr/>
        </p:nvCxnSpPr>
        <p:spPr>
          <a:xfrm flipV="1">
            <a:off x="5304235" y="1797844"/>
            <a:ext cx="0" cy="713185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328047" y="2544366"/>
            <a:ext cx="1251347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088607" y="2544366"/>
            <a:ext cx="1203722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26569" y="2544366"/>
            <a:ext cx="1034654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960960" y="2544366"/>
            <a:ext cx="1056084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2707948" y="1429134"/>
            <a:ext cx="601154" cy="60098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3" name="椭圆 22"/>
          <p:cNvSpPr/>
          <p:nvPr/>
        </p:nvSpPr>
        <p:spPr>
          <a:xfrm>
            <a:off x="5003128" y="1429148"/>
            <a:ext cx="601003" cy="6019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29" name="椭圆 28"/>
          <p:cNvSpPr/>
          <p:nvPr/>
        </p:nvSpPr>
        <p:spPr>
          <a:xfrm>
            <a:off x="6284300" y="3065459"/>
            <a:ext cx="601154" cy="6017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04</a:t>
            </a:r>
          </a:p>
        </p:txBody>
      </p:sp>
      <p:sp>
        <p:nvSpPr>
          <p:cNvPr id="32" name="椭圆 31"/>
          <p:cNvSpPr/>
          <p:nvPr/>
        </p:nvSpPr>
        <p:spPr>
          <a:xfrm>
            <a:off x="3758127" y="3065459"/>
            <a:ext cx="602345" cy="6017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3568" y="1851670"/>
            <a:ext cx="1580432" cy="1577996"/>
            <a:chOff x="658330" y="1755347"/>
            <a:chExt cx="1580432" cy="1577996"/>
          </a:xfrm>
        </p:grpSpPr>
        <p:sp>
          <p:nvSpPr>
            <p:cNvPr id="5" name="椭圆 4"/>
            <p:cNvSpPr/>
            <p:nvPr/>
          </p:nvSpPr>
          <p:spPr>
            <a:xfrm>
              <a:off x="658330" y="1755347"/>
              <a:ext cx="1580432" cy="157799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400" b="1">
                <a:solidFill>
                  <a:srgbClr val="0547A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68" name="文本框 33"/>
            <p:cNvSpPr txBox="1">
              <a:spLocks noChangeArrowheads="1"/>
            </p:cNvSpPr>
            <p:nvPr/>
          </p:nvSpPr>
          <p:spPr bwMode="auto">
            <a:xfrm>
              <a:off x="727473" y="2101454"/>
              <a:ext cx="1448990" cy="500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580" tIns="34290" rIns="68580" bIns="34290">
              <a:spAutoFit/>
            </a:bodyPr>
            <a:lstStyle/>
            <a:p>
              <a:pPr algn="ctr"/>
              <a:r>
                <a:rPr lang="kk-KZ" altLang="zh-CN" sz="14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Негізгі түсініктері</a:t>
              </a:r>
              <a:endParaRPr lang="zh-CN" altLang="en-US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18469" name="文本框 33"/>
            <p:cNvSpPr txBox="1">
              <a:spLocks noChangeArrowheads="1"/>
            </p:cNvSpPr>
            <p:nvPr/>
          </p:nvSpPr>
          <p:spPr bwMode="auto">
            <a:xfrm>
              <a:off x="827584" y="2211710"/>
              <a:ext cx="1345406" cy="23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123728" y="555526"/>
            <a:ext cx="191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Педагогикалық қызмет</a:t>
            </a:r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微软雅黑"/>
                <a:ea typeface="微软雅黑"/>
              </a:rPr>
              <a:t> 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37080" y="957957"/>
            <a:ext cx="2214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мақсат-миссия- бағдарлық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87824" y="3723878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Бағыт-бағдары</a:t>
            </a:r>
            <a:r>
              <a:rPr lang="kk-KZ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 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67744" y="4155926"/>
            <a:ext cx="2422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субъект-субъектілік, жеке тұлғаға бағыттылық, жүйелілік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27984" y="91556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құндылық, технологиялары өзара байланыстары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27984" y="627534"/>
            <a:ext cx="2559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Педагогикалық ұстанымдар </a:t>
            </a:r>
            <a:endParaRPr lang="zh-CN" altLang="en-US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29985" y="3795886"/>
            <a:ext cx="1984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Нәтижелері және өнім</a:t>
            </a:r>
            <a:endParaRPr lang="zh-CN" altLang="en-US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64088" y="408391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тұлғаны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аксиологиялық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адамгершілік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әдептілік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эмоционалды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маңыздылық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пәндік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бағалаушылық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нәтижесі</a:t>
            </a:r>
            <a:endParaRPr lang="zh-CN" altLang="en-US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64288" y="627534"/>
            <a:ext cx="1496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altLang="zh-CN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Процедуралары</a:t>
            </a:r>
            <a:endParaRPr lang="zh-CN" altLang="en-US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32240" y="957957"/>
            <a:ext cx="2304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білім беру, тәрбие, оқыту, даму</a:t>
            </a:r>
            <a:endParaRPr lang="zh-CN" altLang="en-US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6971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850"/>
                            </p:stCondLst>
                            <p:childTnLst>
                              <p:par>
                                <p:cTn id="8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"/>
                            </p:stCondLst>
                            <p:childTnLst>
                              <p:par>
                                <p:cTn id="9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50"/>
                            </p:stCondLst>
                            <p:childTnLst>
                              <p:par>
                                <p:cTn id="9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9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5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600"/>
                            </p:stCondLst>
                            <p:childTnLst>
                              <p:par>
                                <p:cTn id="1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7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950"/>
                            </p:stCondLst>
                            <p:childTnLst>
                              <p:par>
                                <p:cTn id="1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2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3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7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650"/>
                            </p:stCondLst>
                            <p:childTnLst>
                              <p:par>
                                <p:cTn id="1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91680" y="195486"/>
            <a:ext cx="561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altLang="zh-CN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Педагогикалық қызметтің мәні</a:t>
            </a:r>
            <a:endParaRPr lang="zh-CN" altLang="en-US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sp>
        <p:nvSpPr>
          <p:cNvPr id="34" name="TextBox 41"/>
          <p:cNvSpPr>
            <a:spLocks noChangeArrowheads="1"/>
          </p:cNvSpPr>
          <p:nvPr/>
        </p:nvSpPr>
        <p:spPr bwMode="auto">
          <a:xfrm>
            <a:off x="1439864" y="1664494"/>
            <a:ext cx="626427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бұл адамзаттың жинақталған мәдениеті мен тәжірибесін аға буыннан жас ұрпаққа беру, олардың жеке дамуына жағдай жасау және қоғамдағы белгілі бір әлеуметтік рөлдерді орындауға дайындыққа бағытталған әлеуметтік қызметтің ерекше түрі.</a:t>
            </a:r>
          </a:p>
          <a:p>
            <a:r>
              <a:rPr lang="kk-KZ" altLang="zh-CN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Мақсаттардың, мотивтердің, әрекеттердің (операциялардың), нәтиженің бірлігі.</a:t>
            </a:r>
          </a:p>
          <a:p>
            <a:endParaRPr lang="kk-KZ" altLang="zh-CN" sz="1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  <a:p>
            <a:r>
              <a:rPr lang="kk-KZ" altLang="zh-CN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微软雅黑" pitchFamily="34" charset="-122"/>
              </a:rPr>
              <a:t>Оқытушы  мен білім алушылардың  мақсатты оқыту және тәрбиелеу қызметі жүйе ретінде:</a:t>
            </a:r>
            <a:endParaRPr lang="kk-KZ" altLang="zh-CN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  <a:sym typeface="微软雅黑" pitchFamily="34" charset="-122"/>
            </a:endParaRPr>
          </a:p>
        </p:txBody>
      </p:sp>
      <p:sp>
        <p:nvSpPr>
          <p:cNvPr id="35" name="TextBox 43"/>
          <p:cNvSpPr>
            <a:spLocks noChangeArrowheads="1"/>
          </p:cNvSpPr>
          <p:nvPr/>
        </p:nvSpPr>
        <p:spPr bwMode="auto">
          <a:xfrm>
            <a:off x="3416300" y="994410"/>
            <a:ext cx="2311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kk-KZ" altLang="zh-CN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Педагогикалық іс-әрекет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6" name="组合 2"/>
          <p:cNvGrpSpPr>
            <a:grpSpLocks/>
          </p:cNvGrpSpPr>
          <p:nvPr/>
        </p:nvGrpSpPr>
        <p:grpSpPr bwMode="auto">
          <a:xfrm>
            <a:off x="2770188" y="1138714"/>
            <a:ext cx="3579812" cy="142875"/>
            <a:chOff x="0" y="0"/>
            <a:chExt cx="3580582" cy="158874"/>
          </a:xfrm>
        </p:grpSpPr>
        <p:grpSp>
          <p:nvGrpSpPr>
            <p:cNvPr id="37" name="组合 61"/>
            <p:cNvGrpSpPr>
              <a:grpSpLocks/>
            </p:cNvGrpSpPr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42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" name="组合 62"/>
            <p:cNvGrpSpPr>
              <a:grpSpLocks/>
            </p:cNvGrpSpPr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39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6059464" y="3524926"/>
            <a:ext cx="2328960" cy="1224902"/>
            <a:chOff x="6059464" y="3524926"/>
            <a:chExt cx="2185594" cy="1224902"/>
          </a:xfrm>
        </p:grpSpPr>
        <p:grpSp>
          <p:nvGrpSpPr>
            <p:cNvPr id="78" name="组合 7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2" name="圆角矩形 8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19"/>
            <p:cNvGrpSpPr>
              <a:grpSpLocks/>
            </p:cNvGrpSpPr>
            <p:nvPr/>
          </p:nvGrpSpPr>
          <p:grpSpPr bwMode="auto">
            <a:xfrm>
              <a:off x="6150223" y="3651870"/>
              <a:ext cx="2088882" cy="795863"/>
              <a:chOff x="-153810" y="-279050"/>
              <a:chExt cx="2089824" cy="884810"/>
            </a:xfrm>
          </p:grpSpPr>
          <p:sp>
            <p:nvSpPr>
              <p:cNvPr id="80" name="TextBox 87"/>
              <p:cNvSpPr>
                <a:spLocks noChangeArrowheads="1"/>
              </p:cNvSpPr>
              <p:nvPr/>
            </p:nvSpPr>
            <p:spPr bwMode="auto">
              <a:xfrm>
                <a:off x="140307" y="-279050"/>
                <a:ext cx="1471946" cy="205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kk-KZ" altLang="zh-CN" sz="1200" b="1" dirty="0" smtClean="0">
                    <a:solidFill>
                      <a:srgbClr val="679E2A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саналылық</a:t>
                </a:r>
                <a:endParaRPr lang="en-US" altLang="zh-CN" sz="1200" b="1" dirty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  <p:sp>
            <p:nvSpPr>
              <p:cNvPr id="81" name="TextBox 88"/>
              <p:cNvSpPr>
                <a:spLocks noChangeArrowheads="1"/>
              </p:cNvSpPr>
              <p:nvPr/>
            </p:nvSpPr>
            <p:spPr bwMode="auto">
              <a:xfrm>
                <a:off x="-153810" y="41173"/>
                <a:ext cx="2089824" cy="564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ақпараттық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,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бағдарлау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,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мақсат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қою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,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мотивациялық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,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реттеуші</a:t>
                </a:r>
                <a:r>
                  <a:rPr lang="ru-RU" altLang="zh-CN" sz="11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, </a:t>
                </a:r>
                <a:r>
                  <a:rPr lang="ru-RU" altLang="zh-CN" sz="11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бақылау</a:t>
                </a:r>
                <a:endParaRPr lang="en-US" altLang="zh-CN" sz="11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660458" y="3524926"/>
            <a:ext cx="2185594" cy="1224902"/>
            <a:chOff x="6059464" y="3524926"/>
            <a:chExt cx="2185594" cy="1224902"/>
          </a:xfrm>
        </p:grpSpPr>
        <p:grpSp>
          <p:nvGrpSpPr>
            <p:cNvPr id="85" name="组合 84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9" name="圆角矩形 8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组合 19"/>
            <p:cNvGrpSpPr>
              <a:grpSpLocks/>
            </p:cNvGrpSpPr>
            <p:nvPr/>
          </p:nvGrpSpPr>
          <p:grpSpPr bwMode="auto">
            <a:xfrm>
              <a:off x="6322934" y="3723878"/>
              <a:ext cx="1798637" cy="842031"/>
              <a:chOff x="18979" y="-198994"/>
              <a:chExt cx="1799448" cy="936131"/>
            </a:xfrm>
          </p:grpSpPr>
          <p:sp>
            <p:nvSpPr>
              <p:cNvPr id="87" name="TextBox 87"/>
              <p:cNvSpPr>
                <a:spLocks noChangeArrowheads="1"/>
              </p:cNvSpPr>
              <p:nvPr/>
            </p:nvSpPr>
            <p:spPr bwMode="auto">
              <a:xfrm>
                <a:off x="163059" y="-198994"/>
                <a:ext cx="1471946" cy="205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kk-KZ" altLang="zh-CN" sz="1200" b="1" dirty="0" smtClean="0">
                    <a:solidFill>
                      <a:srgbClr val="679E2A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әлеуметтендіру</a:t>
                </a:r>
                <a:endParaRPr lang="en-US" altLang="zh-CN" sz="1200" b="1" dirty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  <p:sp>
            <p:nvSpPr>
              <p:cNvPr id="88" name="TextBox 88"/>
              <p:cNvSpPr>
                <a:spLocks noChangeArrowheads="1"/>
              </p:cNvSpPr>
              <p:nvPr/>
            </p:nvSpPr>
            <p:spPr bwMode="auto">
              <a:xfrm>
                <a:off x="18979" y="121227"/>
                <a:ext cx="1799448" cy="615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іс-әрекеттің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және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өзара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әрекеттің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әлеуметтік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табиғаты</a:t>
                </a:r>
                <a:endParaRPr lang="en-US" altLang="zh-CN" sz="12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1220937" y="3524926"/>
            <a:ext cx="2185594" cy="1224902"/>
            <a:chOff x="6059464" y="3524926"/>
            <a:chExt cx="2185594" cy="1224902"/>
          </a:xfrm>
        </p:grpSpPr>
        <p:grpSp>
          <p:nvGrpSpPr>
            <p:cNvPr id="92" name="组合 91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圆角矩形 9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" name="组合 19"/>
            <p:cNvGrpSpPr>
              <a:grpSpLocks/>
            </p:cNvGrpSpPr>
            <p:nvPr/>
          </p:nvGrpSpPr>
          <p:grpSpPr bwMode="auto">
            <a:xfrm>
              <a:off x="6170167" y="3723878"/>
              <a:ext cx="1942653" cy="954688"/>
              <a:chOff x="-133857" y="-198995"/>
              <a:chExt cx="1943529" cy="1061384"/>
            </a:xfrm>
          </p:grpSpPr>
          <p:sp>
            <p:nvSpPr>
              <p:cNvPr id="94" name="TextBox 87"/>
              <p:cNvSpPr>
                <a:spLocks noChangeArrowheads="1"/>
              </p:cNvSpPr>
              <p:nvPr/>
            </p:nvSpPr>
            <p:spPr bwMode="auto">
              <a:xfrm>
                <a:off x="154305" y="-198995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kk-KZ" altLang="zh-CN" sz="1200" b="1" dirty="0" smtClean="0">
                    <a:solidFill>
                      <a:srgbClr val="679E2A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пәндік</a:t>
                </a:r>
                <a:endParaRPr lang="en-US" altLang="zh-CN" sz="1200" b="1" dirty="0">
                  <a:solidFill>
                    <a:srgbClr val="679E2A"/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  <p:sp>
            <p:nvSpPr>
              <p:cNvPr id="95" name="TextBox 88"/>
              <p:cNvSpPr>
                <a:spLocks noChangeArrowheads="1"/>
              </p:cNvSpPr>
              <p:nvPr/>
            </p:nvSpPr>
            <p:spPr bwMode="auto">
              <a:xfrm>
                <a:off x="-133857" y="41172"/>
                <a:ext cx="1943529" cy="821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қызмет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барысында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түрленетін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қоршаған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әлемнің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қасиеттері</a:t>
                </a:r>
                <a:r>
                  <a:rPr lang="ru-RU" altLang="zh-CN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 мен </a:t>
                </a:r>
                <a:r>
                  <a:rPr lang="ru-RU" altLang="zh-CN" sz="1200" b="1" dirty="0" err="1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  <a:sym typeface="微软雅黑" pitchFamily="34" charset="-122"/>
                  </a:rPr>
                  <a:t>қатынастары</a:t>
                </a:r>
                <a:endParaRPr lang="en-US" altLang="zh-CN" sz="12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  <a:sym typeface="微软雅黑" pitchFamily="34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3198623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34" grpId="0" bldLvl="0" autoUpdateAnimBg="0"/>
      <p:bldP spid="3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59631" y="206330"/>
            <a:ext cx="720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altLang="zh-CN" sz="20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Педагогикалық қызметтің құрылымы</a:t>
            </a:r>
            <a:endParaRPr lang="zh-CN" altLang="en-US" sz="20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874248" y="1707654"/>
            <a:ext cx="1617632" cy="1944216"/>
            <a:chOff x="2018264" y="1707654"/>
            <a:chExt cx="1617632" cy="1944216"/>
          </a:xfrm>
        </p:grpSpPr>
        <p:cxnSp>
          <p:nvCxnSpPr>
            <p:cNvPr id="22" name="直接箭头连接符 21"/>
            <p:cNvCxnSpPr/>
            <p:nvPr/>
          </p:nvCxnSpPr>
          <p:spPr>
            <a:xfrm flipV="1">
              <a:off x="2018264" y="1707654"/>
              <a:ext cx="1617632" cy="1053930"/>
            </a:xfrm>
            <a:prstGeom prst="straightConnector1">
              <a:avLst/>
            </a:prstGeom>
            <a:ln>
              <a:solidFill>
                <a:srgbClr val="679E2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2018264" y="2761584"/>
              <a:ext cx="1617632" cy="0"/>
            </a:xfrm>
            <a:prstGeom prst="straightConnector1">
              <a:avLst/>
            </a:prstGeom>
            <a:ln>
              <a:solidFill>
                <a:srgbClr val="679E2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2018264" y="2761584"/>
              <a:ext cx="1617632" cy="890286"/>
            </a:xfrm>
            <a:prstGeom prst="straightConnector1">
              <a:avLst/>
            </a:prstGeom>
            <a:ln>
              <a:solidFill>
                <a:srgbClr val="679E2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1043608" y="2036784"/>
            <a:ext cx="1681537" cy="1449601"/>
            <a:chOff x="1403648" y="1851670"/>
            <a:chExt cx="1169410" cy="1008112"/>
          </a:xfrm>
        </p:grpSpPr>
        <p:sp>
          <p:nvSpPr>
            <p:cNvPr id="26" name="六边形 25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15"/>
            <p:cNvSpPr>
              <a:spLocks noChangeArrowheads="1"/>
            </p:cNvSpPr>
            <p:nvPr/>
          </p:nvSpPr>
          <p:spPr bwMode="auto">
            <a:xfrm>
              <a:off x="1482063" y="2173630"/>
              <a:ext cx="926617" cy="289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kk-KZ" altLang="zh-CN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Arial" panose="020B0604020202020204" pitchFamily="34" charset="0"/>
                </a:rPr>
                <a:t>құрылысы</a:t>
              </a:r>
              <a:endParaRPr lang="en-US" altLang="zh-CN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87899" y="1317092"/>
            <a:ext cx="868316" cy="748548"/>
            <a:chOff x="1403648" y="1851670"/>
            <a:chExt cx="1169410" cy="1008112"/>
          </a:xfrm>
        </p:grpSpPr>
        <p:sp>
          <p:nvSpPr>
            <p:cNvPr id="48" name="六边形 47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15"/>
            <p:cNvSpPr>
              <a:spLocks noChangeArrowheads="1"/>
            </p:cNvSpPr>
            <p:nvPr/>
          </p:nvSpPr>
          <p:spPr bwMode="auto">
            <a:xfrm>
              <a:off x="1715554" y="1892776"/>
              <a:ext cx="531511" cy="80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altLang="zh-CN" sz="2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15"/>
          <p:cNvSpPr>
            <a:spLocks noChangeArrowheads="1"/>
          </p:cNvSpPr>
          <p:nvPr/>
        </p:nvSpPr>
        <p:spPr bwMode="auto">
          <a:xfrm>
            <a:off x="4716016" y="1422422"/>
            <a:ext cx="381642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МАҚСАТТЫЛЫҒЫ: </a:t>
            </a:r>
            <a:r>
              <a:rPr lang="kk-KZ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біліктілік және  педагогтың тұлғалық дамуы</a:t>
            </a:r>
            <a:endParaRPr lang="en-US" altLang="zh-CN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587899" y="2349074"/>
            <a:ext cx="868316" cy="748548"/>
            <a:chOff x="1403648" y="1851670"/>
            <a:chExt cx="1169410" cy="1008112"/>
          </a:xfrm>
        </p:grpSpPr>
        <p:sp>
          <p:nvSpPr>
            <p:cNvPr id="52" name="六边形 51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15"/>
            <p:cNvSpPr>
              <a:spLocks noChangeArrowheads="1"/>
            </p:cNvSpPr>
            <p:nvPr/>
          </p:nvSpPr>
          <p:spPr bwMode="auto">
            <a:xfrm>
              <a:off x="1715554" y="1928170"/>
              <a:ext cx="531511" cy="80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altLang="zh-CN" sz="2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15"/>
          <p:cNvSpPr>
            <a:spLocks noChangeArrowheads="1"/>
          </p:cNvSpPr>
          <p:nvPr/>
        </p:nvSpPr>
        <p:spPr bwMode="auto">
          <a:xfrm>
            <a:off x="4644008" y="2211710"/>
            <a:ext cx="396044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ҚЫЗМЕТТЕРІ</a:t>
            </a:r>
            <a:r>
              <a:rPr lang="kk-KZ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: бағыттаушы және реттеуші, ұйымдастырушылық, мотивациялық және ынталандырушы, жедел және белсенді, бақылау және реттеуші</a:t>
            </a:r>
            <a:endParaRPr lang="en-US" altLang="zh-CN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587899" y="3381055"/>
            <a:ext cx="868316" cy="748548"/>
            <a:chOff x="1403648" y="1851670"/>
            <a:chExt cx="1169410" cy="1008112"/>
          </a:xfrm>
        </p:grpSpPr>
        <p:sp>
          <p:nvSpPr>
            <p:cNvPr id="56" name="六边形 55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15"/>
            <p:cNvSpPr>
              <a:spLocks noChangeArrowheads="1"/>
            </p:cNvSpPr>
            <p:nvPr/>
          </p:nvSpPr>
          <p:spPr bwMode="auto">
            <a:xfrm>
              <a:off x="1715554" y="1925460"/>
              <a:ext cx="531511" cy="80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rgbClr val="679E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en-US" altLang="zh-CN" sz="2000" dirty="0">
                <a:solidFill>
                  <a:srgbClr val="679E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15"/>
          <p:cNvSpPr>
            <a:spLocks noChangeArrowheads="1"/>
          </p:cNvSpPr>
          <p:nvPr/>
        </p:nvSpPr>
        <p:spPr bwMode="auto">
          <a:xfrm>
            <a:off x="4716016" y="3486385"/>
            <a:ext cx="4032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kk-KZ" altLang="zh-CN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ТҮРЛЕРІ: </a:t>
            </a:r>
            <a:r>
              <a:rPr lang="kk-KZ" altLang="zh-CN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оқыту және дамыту практикасы, оқыту мен тәрбиелеу әдістерін дамыту, ғылыми-зерттеу жұмысы, басқару</a:t>
            </a:r>
            <a:endParaRPr lang="en-US" altLang="zh-CN" sz="1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376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50" grpId="0" bldLvl="0" autoUpdateAnimBg="0"/>
      <p:bldP spid="54" grpId="0" bldLvl="0" autoUpdateAnimBg="0"/>
      <p:bldP spid="5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9607" y="2592475"/>
            <a:ext cx="1542619" cy="1275480"/>
            <a:chOff x="3609607" y="2592475"/>
            <a:chExt cx="1542619" cy="1275480"/>
          </a:xfrm>
        </p:grpSpPr>
        <p:sp>
          <p:nvSpPr>
            <p:cNvPr id="140" name="Oval 27"/>
            <p:cNvSpPr>
              <a:spLocks noChangeArrowheads="1"/>
            </p:cNvSpPr>
            <p:nvPr/>
          </p:nvSpPr>
          <p:spPr bwMode="auto">
            <a:xfrm>
              <a:off x="3609607" y="2592475"/>
              <a:ext cx="1278052" cy="1275480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3" name="Freeform 35"/>
            <p:cNvSpPr>
              <a:spLocks/>
            </p:cNvSpPr>
            <p:nvPr/>
          </p:nvSpPr>
          <p:spPr bwMode="auto">
            <a:xfrm>
              <a:off x="4130343" y="3083637"/>
              <a:ext cx="970754" cy="304726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5 h 157"/>
                <a:gd name="T4" fmla="*/ 78 w 499"/>
                <a:gd name="T5" fmla="*/ 157 h 157"/>
                <a:gd name="T6" fmla="*/ 1 w 499"/>
                <a:gd name="T7" fmla="*/ 80 h 157"/>
                <a:gd name="T8" fmla="*/ 1 w 499"/>
                <a:gd name="T9" fmla="*/ 80 h 157"/>
                <a:gd name="T10" fmla="*/ 77 w 499"/>
                <a:gd name="T11" fmla="*/ 3 h 157"/>
                <a:gd name="T12" fmla="*/ 421 w 499"/>
                <a:gd name="T13" fmla="*/ 1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20"/>
                    <a:pt x="465" y="155"/>
                    <a:pt x="422" y="155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36" y="157"/>
                    <a:pt x="1" y="123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8"/>
                    <a:pt x="35" y="3"/>
                    <a:pt x="77" y="3"/>
                  </a:cubicBezTo>
                  <a:cubicBezTo>
                    <a:pt x="421" y="1"/>
                    <a:pt x="421" y="1"/>
                    <a:pt x="421" y="1"/>
                  </a:cubicBezTo>
                  <a:cubicBezTo>
                    <a:pt x="464" y="0"/>
                    <a:pt x="499" y="35"/>
                    <a:pt x="499" y="77"/>
                  </a:cubicBez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7" name="文本框 93"/>
            <p:cNvSpPr txBox="1"/>
            <p:nvPr/>
          </p:nvSpPr>
          <p:spPr>
            <a:xfrm>
              <a:off x="4788024" y="3086839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51" name="Oval 31"/>
            <p:cNvSpPr/>
            <p:nvPr/>
          </p:nvSpPr>
          <p:spPr>
            <a:xfrm>
              <a:off x="3710020" y="2690121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ea"/>
                <a:ea typeface="+mj-ea"/>
              </a:endParaRPr>
            </a:p>
          </p:txBody>
        </p:sp>
        <p:grpSp>
          <p:nvGrpSpPr>
            <p:cNvPr id="106" name="Group 37"/>
            <p:cNvGrpSpPr/>
            <p:nvPr/>
          </p:nvGrpSpPr>
          <p:grpSpPr>
            <a:xfrm>
              <a:off x="4052071" y="3018216"/>
              <a:ext cx="413696" cy="414403"/>
              <a:chOff x="9145588" y="4435475"/>
              <a:chExt cx="464344" cy="465138"/>
            </a:xfrm>
            <a:solidFill>
              <a:srgbClr val="002060"/>
            </a:solidFill>
          </p:grpSpPr>
          <p:sp>
            <p:nvSpPr>
              <p:cNvPr id="12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3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+mj-ea"/>
                  <a:ea typeface="+mj-ea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216710" y="1725868"/>
            <a:ext cx="1518268" cy="1275480"/>
            <a:chOff x="4216710" y="1725868"/>
            <a:chExt cx="1518268" cy="1275480"/>
          </a:xfrm>
        </p:grpSpPr>
        <p:sp>
          <p:nvSpPr>
            <p:cNvPr id="138" name="Oval 25"/>
            <p:cNvSpPr>
              <a:spLocks noChangeArrowheads="1"/>
            </p:cNvSpPr>
            <p:nvPr/>
          </p:nvSpPr>
          <p:spPr bwMode="auto">
            <a:xfrm>
              <a:off x="4459499" y="1725868"/>
              <a:ext cx="1275479" cy="1275480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4258919" y="2213173"/>
              <a:ext cx="968182" cy="304726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4 h 157"/>
                <a:gd name="T4" fmla="*/ 77 w 498"/>
                <a:gd name="T5" fmla="*/ 156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2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19"/>
                    <a:pt x="464" y="154"/>
                    <a:pt x="422" y="154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35" y="157"/>
                    <a:pt x="0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2"/>
                    <a:pt x="76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6" name="文本框 92"/>
            <p:cNvSpPr txBox="1"/>
            <p:nvPr/>
          </p:nvSpPr>
          <p:spPr>
            <a:xfrm>
              <a:off x="4216710" y="2222743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50" name="Oval 33"/>
            <p:cNvSpPr/>
            <p:nvPr/>
          </p:nvSpPr>
          <p:spPr>
            <a:xfrm>
              <a:off x="4562795" y="1824664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ea"/>
                <a:ea typeface="+mj-ea"/>
              </a:endParaRPr>
            </a:p>
          </p:txBody>
        </p:sp>
        <p:grpSp>
          <p:nvGrpSpPr>
            <p:cNvPr id="107" name="Group 47"/>
            <p:cNvGrpSpPr/>
            <p:nvPr/>
          </p:nvGrpSpPr>
          <p:grpSpPr>
            <a:xfrm>
              <a:off x="4929475" y="2156760"/>
              <a:ext cx="387530" cy="413696"/>
              <a:chOff x="9159875" y="1647825"/>
              <a:chExt cx="434975" cy="464344"/>
            </a:xfrm>
            <a:solidFill>
              <a:srgbClr val="002060"/>
            </a:solidFill>
          </p:grpSpPr>
          <p:sp>
            <p:nvSpPr>
              <p:cNvPr id="125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6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7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609607" y="861833"/>
            <a:ext cx="1536876" cy="1275480"/>
            <a:chOff x="3609607" y="861833"/>
            <a:chExt cx="1536876" cy="1275480"/>
          </a:xfrm>
        </p:grpSpPr>
        <p:sp>
          <p:nvSpPr>
            <p:cNvPr id="137" name="Oval 24"/>
            <p:cNvSpPr>
              <a:spLocks noChangeArrowheads="1"/>
            </p:cNvSpPr>
            <p:nvPr/>
          </p:nvSpPr>
          <p:spPr bwMode="auto">
            <a:xfrm>
              <a:off x="3609607" y="861833"/>
              <a:ext cx="1278052" cy="1275480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1" name="Freeform 33"/>
            <p:cNvSpPr>
              <a:spLocks/>
            </p:cNvSpPr>
            <p:nvPr/>
          </p:nvSpPr>
          <p:spPr bwMode="auto">
            <a:xfrm>
              <a:off x="4130343" y="1350424"/>
              <a:ext cx="970754" cy="303441"/>
            </a:xfrm>
            <a:custGeom>
              <a:avLst/>
              <a:gdLst>
                <a:gd name="T0" fmla="*/ 499 w 499"/>
                <a:gd name="T1" fmla="*/ 77 h 156"/>
                <a:gd name="T2" fmla="*/ 422 w 499"/>
                <a:gd name="T3" fmla="*/ 154 h 156"/>
                <a:gd name="T4" fmla="*/ 78 w 499"/>
                <a:gd name="T5" fmla="*/ 156 h 156"/>
                <a:gd name="T6" fmla="*/ 1 w 499"/>
                <a:gd name="T7" fmla="*/ 80 h 156"/>
                <a:gd name="T8" fmla="*/ 1 w 499"/>
                <a:gd name="T9" fmla="*/ 80 h 156"/>
                <a:gd name="T10" fmla="*/ 77 w 499"/>
                <a:gd name="T11" fmla="*/ 2 h 156"/>
                <a:gd name="T12" fmla="*/ 421 w 499"/>
                <a:gd name="T13" fmla="*/ 0 h 156"/>
                <a:gd name="T14" fmla="*/ 499 w 499"/>
                <a:gd name="T15" fmla="*/ 7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6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6" y="156"/>
                    <a:pt x="1" y="122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7"/>
                    <a:pt x="35" y="2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9" y="34"/>
                    <a:pt x="499" y="77"/>
                  </a:cubicBez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5" name="文本框 91"/>
            <p:cNvSpPr txBox="1"/>
            <p:nvPr/>
          </p:nvSpPr>
          <p:spPr>
            <a:xfrm>
              <a:off x="4782281" y="1365438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01</a:t>
              </a:r>
            </a:p>
          </p:txBody>
        </p:sp>
        <p:sp>
          <p:nvSpPr>
            <p:cNvPr id="149" name="Oval 35"/>
            <p:cNvSpPr/>
            <p:nvPr/>
          </p:nvSpPr>
          <p:spPr>
            <a:xfrm>
              <a:off x="3711909" y="956130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ea"/>
                <a:ea typeface="+mj-ea"/>
              </a:endParaRPr>
            </a:p>
          </p:txBody>
        </p:sp>
        <p:grpSp>
          <p:nvGrpSpPr>
            <p:cNvPr id="108" name="Group 51"/>
            <p:cNvGrpSpPr/>
            <p:nvPr/>
          </p:nvGrpSpPr>
          <p:grpSpPr>
            <a:xfrm>
              <a:off x="4052071" y="1292830"/>
              <a:ext cx="414403" cy="413696"/>
              <a:chOff x="6357938" y="1647825"/>
              <a:chExt cx="465138" cy="464344"/>
            </a:xfrm>
            <a:solidFill>
              <a:srgbClr val="002060"/>
            </a:solidFill>
          </p:grpSpPr>
          <p:sp>
            <p:nvSpPr>
              <p:cNvPr id="112" name="AutoShape 84"/>
              <p:cNvSpPr>
                <a:spLocks/>
              </p:cNvSpPr>
              <p:nvPr/>
            </p:nvSpPr>
            <p:spPr bwMode="auto">
              <a:xfrm>
                <a:off x="6357938" y="1647825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8900"/>
                    </a:moveTo>
                    <a:cubicBezTo>
                      <a:pt x="20249" y="19643"/>
                      <a:pt x="19644" y="20249"/>
                      <a:pt x="18899" y="20249"/>
                    </a:cubicBezTo>
                    <a:lnTo>
                      <a:pt x="2699" y="20249"/>
                    </a:lnTo>
                    <a:cubicBezTo>
                      <a:pt x="1955" y="20249"/>
                      <a:pt x="1349" y="19643"/>
                      <a:pt x="1349" y="18900"/>
                    </a:cubicBezTo>
                    <a:lnTo>
                      <a:pt x="1349" y="5400"/>
                    </a:lnTo>
                    <a:cubicBezTo>
                      <a:pt x="1349" y="5027"/>
                      <a:pt x="1652" y="4725"/>
                      <a:pt x="2024" y="4725"/>
                    </a:cubicBezTo>
                    <a:lnTo>
                      <a:pt x="2699" y="4725"/>
                    </a:lnTo>
                    <a:lnTo>
                      <a:pt x="2699" y="18225"/>
                    </a:lnTo>
                    <a:cubicBezTo>
                      <a:pt x="2699" y="18598"/>
                      <a:pt x="3001" y="18900"/>
                      <a:pt x="3374" y="18900"/>
                    </a:cubicBezTo>
                    <a:cubicBezTo>
                      <a:pt x="3748" y="18900"/>
                      <a:pt x="4049" y="18598"/>
                      <a:pt x="4049" y="18225"/>
                    </a:cubicBezTo>
                    <a:lnTo>
                      <a:pt x="4049" y="2025"/>
                    </a:lnTo>
                    <a:cubicBezTo>
                      <a:pt x="4049" y="1652"/>
                      <a:pt x="4352" y="1350"/>
                      <a:pt x="4724" y="1350"/>
                    </a:cubicBezTo>
                    <a:lnTo>
                      <a:pt x="19575" y="1350"/>
                    </a:lnTo>
                    <a:cubicBezTo>
                      <a:pt x="19947" y="1350"/>
                      <a:pt x="20249" y="1652"/>
                      <a:pt x="20249" y="2025"/>
                    </a:cubicBezTo>
                    <a:cubicBezTo>
                      <a:pt x="20249" y="2025"/>
                      <a:pt x="20249" y="18900"/>
                      <a:pt x="20249" y="18900"/>
                    </a:cubicBezTo>
                    <a:close/>
                    <a:moveTo>
                      <a:pt x="19575" y="0"/>
                    </a:moveTo>
                    <a:lnTo>
                      <a:pt x="4724" y="0"/>
                    </a:lnTo>
                    <a:cubicBezTo>
                      <a:pt x="3606" y="0"/>
                      <a:pt x="2699" y="905"/>
                      <a:pt x="2699" y="2025"/>
                    </a:cubicBezTo>
                    <a:lnTo>
                      <a:pt x="2699" y="3375"/>
                    </a:lnTo>
                    <a:lnTo>
                      <a:pt x="2024" y="3375"/>
                    </a:lnTo>
                    <a:cubicBezTo>
                      <a:pt x="906" y="3375"/>
                      <a:pt x="0" y="4280"/>
                      <a:pt x="0" y="5400"/>
                    </a:cubicBezTo>
                    <a:lnTo>
                      <a:pt x="0" y="18900"/>
                    </a:lnTo>
                    <a:cubicBezTo>
                      <a:pt x="0" y="20391"/>
                      <a:pt x="1208" y="21599"/>
                      <a:pt x="2699" y="21599"/>
                    </a:cubicBezTo>
                    <a:lnTo>
                      <a:pt x="18899" y="21599"/>
                    </a:lnTo>
                    <a:cubicBezTo>
                      <a:pt x="20391" y="21599"/>
                      <a:pt x="21600" y="20391"/>
                      <a:pt x="21600" y="18900"/>
                    </a:cubicBezTo>
                    <a:lnTo>
                      <a:pt x="21600" y="2025"/>
                    </a:lnTo>
                    <a:cubicBezTo>
                      <a:pt x="21600" y="905"/>
                      <a:pt x="20693" y="0"/>
                      <a:pt x="19575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3" name="AutoShape 85"/>
              <p:cNvSpPr>
                <a:spLocks/>
              </p:cNvSpPr>
              <p:nvPr/>
            </p:nvSpPr>
            <p:spPr bwMode="auto">
              <a:xfrm>
                <a:off x="6634163" y="1821657"/>
                <a:ext cx="130175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4" name="AutoShape 86"/>
              <p:cNvSpPr>
                <a:spLocks/>
              </p:cNvSpPr>
              <p:nvPr/>
            </p:nvSpPr>
            <p:spPr bwMode="auto">
              <a:xfrm>
                <a:off x="6634163" y="1778000"/>
                <a:ext cx="130175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5" name="AutoShape 87"/>
              <p:cNvSpPr>
                <a:spLocks/>
              </p:cNvSpPr>
              <p:nvPr/>
            </p:nvSpPr>
            <p:spPr bwMode="auto">
              <a:xfrm>
                <a:off x="6634163" y="1734344"/>
                <a:ext cx="130175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6" name="AutoShape 88"/>
              <p:cNvSpPr>
                <a:spLocks/>
              </p:cNvSpPr>
              <p:nvPr/>
            </p:nvSpPr>
            <p:spPr bwMode="auto">
              <a:xfrm>
                <a:off x="6474619" y="2039938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7" name="AutoShape 89"/>
              <p:cNvSpPr>
                <a:spLocks/>
              </p:cNvSpPr>
              <p:nvPr/>
            </p:nvSpPr>
            <p:spPr bwMode="auto">
              <a:xfrm>
                <a:off x="6474619" y="1996282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8" name="AutoShape 90"/>
              <p:cNvSpPr>
                <a:spLocks/>
              </p:cNvSpPr>
              <p:nvPr/>
            </p:nvSpPr>
            <p:spPr bwMode="auto">
              <a:xfrm>
                <a:off x="6474619" y="1952625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9" name="AutoShape 91"/>
              <p:cNvSpPr>
                <a:spLocks/>
              </p:cNvSpPr>
              <p:nvPr/>
            </p:nvSpPr>
            <p:spPr bwMode="auto">
              <a:xfrm>
                <a:off x="6634163" y="2039938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0" name="AutoShape 92"/>
              <p:cNvSpPr>
                <a:spLocks/>
              </p:cNvSpPr>
              <p:nvPr/>
            </p:nvSpPr>
            <p:spPr bwMode="auto">
              <a:xfrm>
                <a:off x="6634163" y="1996282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1" name="AutoShape 93"/>
              <p:cNvSpPr>
                <a:spLocks/>
              </p:cNvSpPr>
              <p:nvPr/>
            </p:nvSpPr>
            <p:spPr bwMode="auto">
              <a:xfrm>
                <a:off x="6634163" y="1952625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2" name="AutoShape 94"/>
              <p:cNvSpPr>
                <a:spLocks/>
              </p:cNvSpPr>
              <p:nvPr/>
            </p:nvSpPr>
            <p:spPr bwMode="auto">
              <a:xfrm>
                <a:off x="6474619" y="1865313"/>
                <a:ext cx="289719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69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69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3" name="AutoShape 95"/>
              <p:cNvSpPr>
                <a:spLocks/>
              </p:cNvSpPr>
              <p:nvPr/>
            </p:nvSpPr>
            <p:spPr bwMode="auto">
              <a:xfrm>
                <a:off x="6474619" y="1908969"/>
                <a:ext cx="289719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90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90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24" name="AutoShape 96"/>
              <p:cNvSpPr>
                <a:spLocks/>
              </p:cNvSpPr>
              <p:nvPr/>
            </p:nvSpPr>
            <p:spPr bwMode="auto">
              <a:xfrm>
                <a:off x="6474619" y="1705769"/>
                <a:ext cx="130175" cy="130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4792"/>
                    </a:moveTo>
                    <a:lnTo>
                      <a:pt x="16800" y="4792"/>
                    </a:lnTo>
                    <a:lnTo>
                      <a:pt x="16800" y="16797"/>
                    </a:lnTo>
                    <a:lnTo>
                      <a:pt x="4799" y="16797"/>
                    </a:lnTo>
                    <a:cubicBezTo>
                      <a:pt x="4799" y="16797"/>
                      <a:pt x="4799" y="4792"/>
                      <a:pt x="4799" y="4792"/>
                    </a:cubicBezTo>
                    <a:close/>
                    <a:moveTo>
                      <a:pt x="2399" y="21600"/>
                    </a:moveTo>
                    <a:lnTo>
                      <a:pt x="19199" y="21600"/>
                    </a:lnTo>
                    <a:cubicBezTo>
                      <a:pt x="20527" y="21600"/>
                      <a:pt x="21600" y="20523"/>
                      <a:pt x="21600" y="19198"/>
                    </a:cubicBezTo>
                    <a:lnTo>
                      <a:pt x="21600" y="2401"/>
                    </a:lnTo>
                    <a:cubicBezTo>
                      <a:pt x="21600" y="1076"/>
                      <a:pt x="20527" y="0"/>
                      <a:pt x="19199" y="0"/>
                    </a:cubicBezTo>
                    <a:lnTo>
                      <a:pt x="2399" y="0"/>
                    </a:lnTo>
                    <a:cubicBezTo>
                      <a:pt x="1072" y="0"/>
                      <a:pt x="0" y="1076"/>
                      <a:pt x="0" y="2401"/>
                    </a:cubicBezTo>
                    <a:lnTo>
                      <a:pt x="0" y="19198"/>
                    </a:lnTo>
                    <a:cubicBezTo>
                      <a:pt x="0" y="20523"/>
                      <a:pt x="1072" y="21600"/>
                      <a:pt x="2399" y="2160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207798" y="3456510"/>
            <a:ext cx="1527181" cy="1275480"/>
            <a:chOff x="4207798" y="3456510"/>
            <a:chExt cx="1527181" cy="1275480"/>
          </a:xfrm>
        </p:grpSpPr>
        <p:sp>
          <p:nvSpPr>
            <p:cNvPr id="139" name="Oval 26"/>
            <p:cNvSpPr>
              <a:spLocks noChangeArrowheads="1"/>
            </p:cNvSpPr>
            <p:nvPr/>
          </p:nvSpPr>
          <p:spPr bwMode="auto">
            <a:xfrm>
              <a:off x="4459499" y="3456510"/>
              <a:ext cx="1275480" cy="1275480"/>
            </a:xfrm>
            <a:prstGeom prst="ellipse">
              <a:avLst/>
            </a:pr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2" name="Freeform 34"/>
            <p:cNvSpPr>
              <a:spLocks/>
            </p:cNvSpPr>
            <p:nvPr/>
          </p:nvSpPr>
          <p:spPr bwMode="auto">
            <a:xfrm>
              <a:off x="4242204" y="3977245"/>
              <a:ext cx="969468" cy="304726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4 h 157"/>
                <a:gd name="T4" fmla="*/ 78 w 499"/>
                <a:gd name="T5" fmla="*/ 156 h 157"/>
                <a:gd name="T6" fmla="*/ 0 w 499"/>
                <a:gd name="T7" fmla="*/ 80 h 157"/>
                <a:gd name="T8" fmla="*/ 0 w 499"/>
                <a:gd name="T9" fmla="*/ 80 h 157"/>
                <a:gd name="T10" fmla="*/ 77 w 499"/>
                <a:gd name="T11" fmla="*/ 2 h 157"/>
                <a:gd name="T12" fmla="*/ 421 w 499"/>
                <a:gd name="T13" fmla="*/ 0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5" y="157"/>
                    <a:pt x="1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3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8" y="34"/>
                    <a:pt x="499" y="77"/>
                  </a:cubicBez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8" name="文本框 94"/>
            <p:cNvSpPr txBox="1"/>
            <p:nvPr/>
          </p:nvSpPr>
          <p:spPr>
            <a:xfrm>
              <a:off x="4207798" y="4011910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52" name="Oval 27"/>
            <p:cNvSpPr/>
            <p:nvPr/>
          </p:nvSpPr>
          <p:spPr>
            <a:xfrm>
              <a:off x="4552823" y="3552574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ea"/>
                <a:ea typeface="+mj-ea"/>
              </a:endParaRPr>
            </a:p>
          </p:txBody>
        </p:sp>
        <p:grpSp>
          <p:nvGrpSpPr>
            <p:cNvPr id="109" name="Group 65"/>
            <p:cNvGrpSpPr/>
            <p:nvPr/>
          </p:nvGrpSpPr>
          <p:grpSpPr>
            <a:xfrm>
              <a:off x="4893896" y="3935489"/>
              <a:ext cx="414403" cy="388237"/>
              <a:chOff x="5368132" y="3540125"/>
              <a:chExt cx="465138" cy="435769"/>
            </a:xfrm>
            <a:solidFill>
              <a:srgbClr val="002060"/>
            </a:solidFill>
          </p:grpSpPr>
          <p:sp>
            <p:nvSpPr>
              <p:cNvPr id="11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  <p:sp>
            <p:nvSpPr>
              <p:cNvPr id="11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rgbClr val="679E2A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ea"/>
                  <a:ea typeface="+mj-ea"/>
                  <a:sym typeface="Gill Sans" charset="0"/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611559" y="1203598"/>
            <a:ext cx="3024337" cy="871238"/>
            <a:chOff x="5398468" y="2083729"/>
            <a:chExt cx="3024337" cy="1315262"/>
          </a:xfrm>
        </p:grpSpPr>
        <p:sp>
          <p:nvSpPr>
            <p:cNvPr id="160" name="TextBox 159"/>
            <p:cNvSpPr txBox="1"/>
            <p:nvPr/>
          </p:nvSpPr>
          <p:spPr>
            <a:xfrm>
              <a:off x="5542485" y="2083729"/>
              <a:ext cx="2583400" cy="464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k-KZ" altLang="zh-CN" sz="14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Құрылымдық компоненттері</a:t>
              </a:r>
              <a:endParaRPr lang="en-GB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398468" y="2483662"/>
              <a:ext cx="3024337" cy="915329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kk-KZ" altLang="zh-CN" sz="14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мотивациялық- креативті-технологиялық – рефлексивті </a:t>
              </a:r>
              <a:endParaRPr lang="en-US" altLang="zh-CN" sz="14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539552" y="2715766"/>
            <a:ext cx="3024337" cy="1894628"/>
            <a:chOff x="5398469" y="2077165"/>
            <a:chExt cx="3024337" cy="1894628"/>
          </a:xfrm>
        </p:grpSpPr>
        <p:sp>
          <p:nvSpPr>
            <p:cNvPr id="166" name="TextBox 165"/>
            <p:cNvSpPr txBox="1"/>
            <p:nvPr/>
          </p:nvSpPr>
          <p:spPr>
            <a:xfrm>
              <a:off x="6190557" y="2077165"/>
              <a:ext cx="13244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k-KZ" altLang="zh-CN" sz="14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Критерийлері</a:t>
              </a:r>
              <a:endParaRPr lang="en-GB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398469" y="2509213"/>
              <a:ext cx="3024337" cy="1462580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жаңа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нәрселерге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шығармашылық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сезімталдығы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шығармашылық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белсенділігі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инновацияларды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енгізуге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әдістемелік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және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технологиялық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дайындығы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мұғалімнің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әдістемелік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мәдениеті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жаңашыл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ойлау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коммуникативті</a:t>
              </a:r>
              <a:r>
                <a:rPr lang="ru-RU" altLang="zh-CN" sz="12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2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мәдениет</a:t>
              </a:r>
              <a:endParaRPr lang="en-US" altLang="zh-CN" sz="12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5868144" y="1635646"/>
            <a:ext cx="3024337" cy="1681815"/>
            <a:chOff x="5398468" y="2146445"/>
            <a:chExt cx="3024337" cy="1681815"/>
          </a:xfrm>
        </p:grpSpPr>
        <p:sp>
          <p:nvSpPr>
            <p:cNvPr id="169" name="TextBox 168"/>
            <p:cNvSpPr txBox="1"/>
            <p:nvPr/>
          </p:nvSpPr>
          <p:spPr>
            <a:xfrm>
              <a:off x="5398468" y="2146445"/>
              <a:ext cx="28094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k-KZ" altLang="zh-CN" sz="14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Функционалдық компоненттері</a:t>
              </a:r>
              <a:endParaRPr lang="en-GB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398468" y="2483661"/>
              <a:ext cx="3024337" cy="1344599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білім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беру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бағдарламаларын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тұлғалық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тұрғыдан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қайта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қарау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трансформациялау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туралы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шешім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қабылдау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тұжырымдамалық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тәсілдерді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түсіну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жаңасын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жоспарлау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жаңасын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енгізу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жаңасын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түзету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және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нақтылау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,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тестілеу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және</a:t>
              </a:r>
              <a:r>
                <a:rPr lang="ru-RU" altLang="zh-CN" sz="1100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ru-RU" altLang="zh-CN" sz="1100" i="1" dirty="0" err="1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тарату</a:t>
              </a:r>
              <a:endParaRPr lang="en-US" altLang="zh-CN" sz="11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5868143" y="3616419"/>
            <a:ext cx="3024337" cy="623448"/>
            <a:chOff x="5398468" y="2146445"/>
            <a:chExt cx="3024337" cy="623448"/>
          </a:xfrm>
        </p:grpSpPr>
        <p:sp>
          <p:nvSpPr>
            <p:cNvPr id="172" name="TextBox 171"/>
            <p:cNvSpPr txBox="1"/>
            <p:nvPr/>
          </p:nvSpPr>
          <p:spPr>
            <a:xfrm>
              <a:off x="5398468" y="2146445"/>
              <a:ext cx="10885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k-KZ" sz="14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rPr>
                <a:t>Деңгейлері</a:t>
              </a:r>
              <a:endParaRPr lang="en-GB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5398468" y="2483661"/>
              <a:ext cx="3024337" cy="286232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kk-KZ" altLang="zh-CN" sz="12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репродуктивті – эвристикалық-креативті</a:t>
              </a:r>
              <a:endParaRPr lang="en-US" altLang="zh-CN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70" name="Прямоугольник 69"/>
          <p:cNvSpPr/>
          <p:nvPr/>
        </p:nvSpPr>
        <p:spPr>
          <a:xfrm>
            <a:off x="1115616" y="123478"/>
            <a:ext cx="8028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altLang="zh-CN" sz="1600" b="1" spc="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Педагогтың инновациялық қызметтің құрылымы</a:t>
            </a:r>
            <a:endParaRPr lang="zh-CN" altLang="en-US" sz="1600" b="1" spc="3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268766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矩形 34"/>
          <p:cNvGrpSpPr>
            <a:grpSpLocks/>
          </p:cNvGrpSpPr>
          <p:nvPr/>
        </p:nvGrpSpPr>
        <p:grpSpPr bwMode="auto">
          <a:xfrm>
            <a:off x="-23812" y="2166937"/>
            <a:ext cx="9314260" cy="109538"/>
            <a:chOff x="634" y="2396"/>
            <a:chExt cx="6470" cy="238"/>
          </a:xfrm>
        </p:grpSpPr>
        <p:pic>
          <p:nvPicPr>
            <p:cNvPr id="20486" name="矩形 3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" y="2396"/>
              <a:ext cx="6470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 rot="-5400000">
              <a:off x="3769" y="-700"/>
              <a:ext cx="102" cy="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zh-CN" altLang="en-US" sz="600" b="1"/>
            </a:p>
          </p:txBody>
        </p:sp>
      </p:grpSp>
      <p:sp>
        <p:nvSpPr>
          <p:cNvPr id="12" name="椭圆 11"/>
          <p:cNvSpPr/>
          <p:nvPr/>
        </p:nvSpPr>
        <p:spPr>
          <a:xfrm>
            <a:off x="3822085" y="1563280"/>
            <a:ext cx="1299658" cy="129846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4500" b="1" dirty="0">
                <a:solidFill>
                  <a:schemeClr val="accent3">
                    <a:lumMod val="50000"/>
                  </a:schemeClr>
                </a:solidFill>
              </a:rPr>
              <a:t>02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284086" y="4299943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1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椭圆 1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7398" y="4707084"/>
            <a:ext cx="630038" cy="529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35980" y="5063807"/>
            <a:ext cx="890249" cy="7480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椭圆 1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7778" y="4841201"/>
            <a:ext cx="685592" cy="57606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20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椭圆 21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6340" y="5134279"/>
            <a:ext cx="588678" cy="4946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61991" y="4569885"/>
            <a:ext cx="252414" cy="2120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椭圆 27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0838" y="4411336"/>
            <a:ext cx="528914" cy="4444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3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00986" y="4401221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2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3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9051" y="4360488"/>
            <a:ext cx="223013" cy="1873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5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椭圆 36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2885" y="4894390"/>
            <a:ext cx="1178923" cy="9905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椭圆 39"/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75029" y="4689485"/>
            <a:ext cx="520034" cy="4369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4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1040" y="4972059"/>
            <a:ext cx="316781" cy="2661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128" y="4763425"/>
            <a:ext cx="158390" cy="133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71">
                <a:defRPr/>
              </a:pPr>
              <a:endParaRPr lang="zh-CN" altLang="en-US" sz="12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1763688" y="293179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Университеттегі оқу үдерісіндегі инновацияның мәні мен маңызы</a:t>
            </a:r>
          </a:p>
        </p:txBody>
      </p:sp>
    </p:spTree>
    <p:extLst>
      <p:ext uri="{BB962C8B-B14F-4D97-AF65-F5344CB8AC3E}">
        <p14:creationId xmlns="" xmlns:p14="http://schemas.microsoft.com/office/powerpoint/2010/main" val="1419298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nodeType="withEffect">
                                  <p:stCondLst>
                                    <p:cond delay="7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79E2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/>
              </a:rPr>
              <a:t>延时符</a:t>
            </a: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3923928" y="843558"/>
            <a:ext cx="1290303" cy="1455842"/>
            <a:chOff x="8220075" y="3296921"/>
            <a:chExt cx="2050264" cy="2313302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5400000">
              <a:off x="8582836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9E2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文本框 15"/>
            <p:cNvSpPr txBox="1"/>
            <p:nvPr/>
          </p:nvSpPr>
          <p:spPr>
            <a:xfrm>
              <a:off x="8780373" y="4098519"/>
              <a:ext cx="929672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0" name="组合 49"/>
          <p:cNvGrpSpPr>
            <a:grpSpLocks noChangeAspect="1"/>
          </p:cNvGrpSpPr>
          <p:nvPr/>
        </p:nvGrpSpPr>
        <p:grpSpPr>
          <a:xfrm>
            <a:off x="3203848" y="2057698"/>
            <a:ext cx="1290303" cy="1455842"/>
            <a:chOff x="8220075" y="3296921"/>
            <a:chExt cx="2050264" cy="2313302"/>
          </a:xfrm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5400000">
              <a:off x="8572384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9E2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文本框 54"/>
            <p:cNvSpPr txBox="1"/>
            <p:nvPr/>
          </p:nvSpPr>
          <p:spPr>
            <a:xfrm>
              <a:off x="8678975" y="4098519"/>
              <a:ext cx="1111564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5" name="组合 54"/>
          <p:cNvGrpSpPr>
            <a:grpSpLocks noChangeAspect="1"/>
          </p:cNvGrpSpPr>
          <p:nvPr/>
        </p:nvGrpSpPr>
        <p:grpSpPr>
          <a:xfrm>
            <a:off x="4574921" y="2052423"/>
            <a:ext cx="1290303" cy="1455842"/>
            <a:chOff x="8220075" y="3296921"/>
            <a:chExt cx="2050264" cy="2313302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9E2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文本框 59"/>
            <p:cNvSpPr txBox="1"/>
            <p:nvPr/>
          </p:nvSpPr>
          <p:spPr>
            <a:xfrm>
              <a:off x="8803281" y="4099629"/>
              <a:ext cx="921511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3929769" y="3276148"/>
            <a:ext cx="1290303" cy="1455842"/>
            <a:chOff x="8220075" y="3296921"/>
            <a:chExt cx="2050264" cy="231330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5400000">
              <a:off x="8336283" y="3648000"/>
              <a:ext cx="1817849" cy="161114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 rot="5400000">
              <a:off x="8582836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9E2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文本框 87"/>
            <p:cNvSpPr txBox="1"/>
            <p:nvPr/>
          </p:nvSpPr>
          <p:spPr>
            <a:xfrm>
              <a:off x="8641925" y="4098523"/>
              <a:ext cx="1206566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79" name="文本框 165"/>
          <p:cNvSpPr txBox="1"/>
          <p:nvPr/>
        </p:nvSpPr>
        <p:spPr>
          <a:xfrm>
            <a:off x="5940152" y="2637916"/>
            <a:ext cx="2880320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деңгейлік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құрылым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-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пәндердің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халықаралық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республикалық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облыстық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қалалық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университет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аралық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университетішілік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деңгейлеріндегі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өзара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байланысты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қызметі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83" name="文本框 165"/>
          <p:cNvSpPr txBox="1"/>
          <p:nvPr/>
        </p:nvSpPr>
        <p:spPr>
          <a:xfrm>
            <a:off x="323528" y="2427734"/>
            <a:ext cx="2808311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ұйымын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дамытудың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барлық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субъектілерінің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қызметін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қамтитын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пәндік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құрылым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86" name="文本框 165"/>
          <p:cNvSpPr txBox="1"/>
          <p:nvPr/>
        </p:nvSpPr>
        <p:spPr>
          <a:xfrm>
            <a:off x="683568" y="3781589"/>
            <a:ext cx="3096346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мазмұнды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құрылымға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оқу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оқу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зерттеу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тәрбие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жұмысы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оқу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үдерісін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ұйымдастырудағы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университетті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басқарудағы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жаңалықтардың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тууы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дамуы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дамуы</a:t>
            </a:r>
            <a:r>
              <a:rPr lang="ru-RU" altLang="zh-CN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кіреді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15616" y="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идеялардың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айналуын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етеді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осы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үдерістің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жүйесін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қалыптастырады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zh-CN" altLang="en-US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364088" y="843558"/>
            <a:ext cx="3240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компоненттер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жиынтығы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ретіндегі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құрылымы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мотивтер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мақсат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міндеттер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мазмұн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формалар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нәтижелер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Рисунок 38" descr="http://medschkol.narod.ru/banneriikonki/shkola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43558"/>
            <a:ext cx="2543100" cy="13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945918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15875">
          <a:noFill/>
        </a:ln>
        <a:effectLst>
          <a:innerShdw blurRad="63500" dist="25400" dir="8100000">
            <a:prstClr val="black">
              <a:alpha val="50000"/>
            </a:prstClr>
          </a:inn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880</Words>
  <Application>Microsoft Office PowerPoint</Application>
  <PresentationFormat>Экран (16:9)</PresentationFormat>
  <Paragraphs>158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主题​​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Мазановна</dc:creator>
  <cp:lastModifiedBy>ИБЦ</cp:lastModifiedBy>
  <cp:revision>160</cp:revision>
  <dcterms:created xsi:type="dcterms:W3CDTF">2016-03-09T04:37:28Z</dcterms:created>
  <dcterms:modified xsi:type="dcterms:W3CDTF">2020-11-25T08:29:40Z</dcterms:modified>
</cp:coreProperties>
</file>