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5" r:id="rId2"/>
    <p:sldId id="314" r:id="rId3"/>
    <p:sldId id="260" r:id="rId4"/>
    <p:sldId id="263" r:id="rId5"/>
    <p:sldId id="277" r:id="rId6"/>
    <p:sldId id="315" r:id="rId7"/>
    <p:sldId id="279" r:id="rId8"/>
    <p:sldId id="316" r:id="rId9"/>
    <p:sldId id="280" r:id="rId10"/>
    <p:sldId id="283" r:id="rId11"/>
    <p:sldId id="288" r:id="rId12"/>
    <p:sldId id="318" r:id="rId13"/>
    <p:sldId id="293" r:id="rId14"/>
    <p:sldId id="290" r:id="rId15"/>
    <p:sldId id="296" r:id="rId16"/>
    <p:sldId id="307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9E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2" autoAdjust="0"/>
    <p:restoredTop sz="94659" autoAdjust="0"/>
  </p:normalViewPr>
  <p:slideViewPr>
    <p:cSldViewPr>
      <p:cViewPr varScale="1">
        <p:scale>
          <a:sx n="115" d="100"/>
          <a:sy n="115" d="100"/>
        </p:scale>
        <p:origin x="-282" y="-102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1A9B-4492-9B51-355EB7563A43}"/>
              </c:ext>
            </c:extLst>
          </c:dPt>
          <c:dPt>
            <c:idx val="1"/>
            <c:spPr>
              <a:solidFill>
                <a:srgbClr val="679E2A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9B-4492-9B51-355EB7563A43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A9B-4492-9B51-355EB7563A43}"/>
            </c:ext>
          </c:extLst>
        </c:ser>
        <c:firstSliceAng val="0"/>
      </c:pieChart>
      <c:spPr>
        <a:noFill/>
        <a:ln w="19040">
          <a:noFill/>
        </a:ln>
      </c:spPr>
    </c:plotArea>
    <c:plotVisOnly val="1"/>
    <c:dispBlanksAs val="zero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30B-4130-A344-40C91941C0CD}"/>
              </c:ext>
            </c:extLst>
          </c:dPt>
          <c:dPt>
            <c:idx val="1"/>
            <c:spPr>
              <a:solidFill>
                <a:srgbClr val="679E2A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30B-4130-A344-40C91941C0C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30B-4130-A344-40C91941C0CD}"/>
            </c:ext>
          </c:extLst>
        </c:ser>
        <c:firstSliceAng val="0"/>
      </c:pieChart>
      <c:spPr>
        <a:noFill/>
        <a:ln w="19040">
          <a:noFill/>
        </a:ln>
      </c:spPr>
    </c:plotArea>
    <c:plotVisOnly val="1"/>
    <c:dispBlanksAs val="zero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D8D8D8"/>
              </a:solidFill>
              <a:ln w="14271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156C-4280-A88F-32EEE6E4A70D}"/>
              </c:ext>
            </c:extLst>
          </c:dPt>
          <c:dPt>
            <c:idx val="1"/>
            <c:spPr>
              <a:solidFill>
                <a:srgbClr val="679E2A"/>
              </a:solidFill>
              <a:ln w="14271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56C-4280-A88F-32EEE6E4A70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56C-4280-A88F-32EEE6E4A70D}"/>
            </c:ext>
          </c:extLst>
        </c:ser>
        <c:firstSliceAng val="0"/>
      </c:pieChart>
      <c:spPr>
        <a:noFill/>
        <a:ln w="19029">
          <a:noFill/>
        </a:ln>
      </c:spPr>
    </c:plotArea>
    <c:plotVisOnly val="1"/>
    <c:dispBlanksAs val="zero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4E1-4BCB-8839-5B40A6ED68D5}"/>
              </c:ext>
            </c:extLst>
          </c:dPt>
          <c:dPt>
            <c:idx val="1"/>
            <c:spPr>
              <a:solidFill>
                <a:srgbClr val="679E2A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E1-4BCB-8839-5B40A6ED68D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4E1-4BCB-8839-5B40A6ED68D5}"/>
            </c:ext>
          </c:extLst>
        </c:ser>
        <c:firstSliceAng val="0"/>
      </c:pieChart>
      <c:spPr>
        <a:noFill/>
        <a:ln w="19040">
          <a:noFill/>
        </a:ln>
      </c:spPr>
    </c:plotArea>
    <c:plotVisOnly val="1"/>
    <c:dispBlanksAs val="zero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C0ED-1C8B-4FF3-91A6-E652895D4634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D419-5B3F-423C-8358-46E41EBE13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824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2216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0541305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619744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047139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7668130"/>
      </p:ext>
    </p:extLst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41882151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4584243"/>
      </p:ext>
    </p:extLst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0823178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3908321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344553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2556688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5023154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22368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8382547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22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slow" advClick="0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6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10.gif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2915816" y="3363838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kk-KZ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Кәсіптік білім берудегі инновациялық тәсілдердің түрлері</a:t>
            </a:r>
            <a:endParaRPr lang="zh-CN" altLang="en-US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48" name="椭圆 47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圆角矩形 77"/>
          <p:cNvSpPr/>
          <p:nvPr/>
        </p:nvSpPr>
        <p:spPr>
          <a:xfrm>
            <a:off x="2354493" y="2765444"/>
            <a:ext cx="459377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9" name="Text Box 64"/>
          <p:cNvSpPr txBox="1">
            <a:spLocks noChangeArrowheads="1"/>
          </p:cNvSpPr>
          <p:nvPr/>
        </p:nvSpPr>
        <p:spPr bwMode="auto">
          <a:xfrm>
            <a:off x="2699792" y="2790292"/>
            <a:ext cx="4248472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 Айдналиева Назгүл Аманжоловна</a:t>
            </a:r>
          </a:p>
          <a:p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педагогика ғылымдарының кандидаты</a:t>
            </a:r>
          </a:p>
          <a:p>
            <a:endParaRPr lang="en-US" altLang="zh-CN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8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3071816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31" descr="https://vestnik-mgou.ru/images/series/ped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91556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8942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78" grpId="0" animBg="1"/>
      <p:bldP spid="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0" y="771550"/>
            <a:ext cx="2670839" cy="2037109"/>
            <a:chOff x="60747" y="1732384"/>
            <a:chExt cx="2563335" cy="2037109"/>
          </a:xfrm>
        </p:grpSpPr>
        <p:grpSp>
          <p:nvGrpSpPr>
            <p:cNvPr id="30" name="组合 1"/>
            <p:cNvGrpSpPr>
              <a:grpSpLocks/>
            </p:cNvGrpSpPr>
            <p:nvPr/>
          </p:nvGrpSpPr>
          <p:grpSpPr bwMode="auto">
            <a:xfrm>
              <a:off x="60747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7" name="图表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2355719141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1" name="椭圆 40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2" name="文本框 29"/>
            <p:cNvSpPr txBox="1"/>
            <p:nvPr/>
          </p:nvSpPr>
          <p:spPr>
            <a:xfrm>
              <a:off x="90606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195736" y="699542"/>
            <a:ext cx="2707351" cy="2181125"/>
            <a:chOff x="2213804" y="1732384"/>
            <a:chExt cx="2563335" cy="2037109"/>
          </a:xfrm>
        </p:grpSpPr>
        <p:grpSp>
          <p:nvGrpSpPr>
            <p:cNvPr id="31" name="组合 9"/>
            <p:cNvGrpSpPr>
              <a:grpSpLocks/>
            </p:cNvGrpSpPr>
            <p:nvPr/>
          </p:nvGrpSpPr>
          <p:grpSpPr bwMode="auto">
            <a:xfrm>
              <a:off x="2213804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6" name="图表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2811033483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39" name="椭圆 38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3" name="文本框 53"/>
            <p:cNvSpPr txBox="1"/>
            <p:nvPr/>
          </p:nvSpPr>
          <p:spPr>
            <a:xfrm>
              <a:off x="305990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99992" y="627534"/>
            <a:ext cx="2563335" cy="2232248"/>
            <a:chOff x="4366862" y="1732384"/>
            <a:chExt cx="2563335" cy="2037109"/>
          </a:xfrm>
        </p:grpSpPr>
        <p:grpSp>
          <p:nvGrpSpPr>
            <p:cNvPr id="32" name="组合 12"/>
            <p:cNvGrpSpPr>
              <a:grpSpLocks/>
            </p:cNvGrpSpPr>
            <p:nvPr/>
          </p:nvGrpSpPr>
          <p:grpSpPr bwMode="auto">
            <a:xfrm>
              <a:off x="4366862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8" name="图表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2903655675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37" name="椭圆 36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4" name="文本框 54"/>
            <p:cNvSpPr txBox="1"/>
            <p:nvPr/>
          </p:nvSpPr>
          <p:spPr>
            <a:xfrm>
              <a:off x="521255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580665" y="627534"/>
            <a:ext cx="2743863" cy="2181125"/>
            <a:chOff x="6519919" y="1732384"/>
            <a:chExt cx="2563335" cy="2037109"/>
          </a:xfrm>
        </p:grpSpPr>
        <p:grpSp>
          <p:nvGrpSpPr>
            <p:cNvPr id="33" name="组合 15"/>
            <p:cNvGrpSpPr>
              <a:grpSpLocks/>
            </p:cNvGrpSpPr>
            <p:nvPr/>
          </p:nvGrpSpPr>
          <p:grpSpPr bwMode="auto">
            <a:xfrm>
              <a:off x="6519919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9" name="图表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1286608547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35" name="椭圆 34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5" name="文本框 55"/>
            <p:cNvSpPr txBox="1"/>
            <p:nvPr/>
          </p:nvSpPr>
          <p:spPr>
            <a:xfrm>
              <a:off x="7365206" y="2462212"/>
              <a:ext cx="138564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148064" y="2859782"/>
            <a:ext cx="1994151" cy="591967"/>
            <a:chOff x="5428906" y="1204578"/>
            <a:chExt cx="1993807" cy="575278"/>
          </a:xfrm>
        </p:grpSpPr>
        <p:sp>
          <p:nvSpPr>
            <p:cNvPr id="53" name="TextBox 52"/>
            <p:cNvSpPr txBox="1"/>
            <p:nvPr/>
          </p:nvSpPr>
          <p:spPr>
            <a:xfrm>
              <a:off x="5428906" y="1514664"/>
              <a:ext cx="1993807" cy="2651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21753" y="1204578"/>
              <a:ext cx="1008112" cy="31667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947163" y="3661072"/>
            <a:ext cx="2080650" cy="591967"/>
            <a:chOff x="5428906" y="1204578"/>
            <a:chExt cx="2080290" cy="575278"/>
          </a:xfrm>
        </p:grpSpPr>
        <p:sp>
          <p:nvSpPr>
            <p:cNvPr id="56" name="TextBox 55"/>
            <p:cNvSpPr txBox="1"/>
            <p:nvPr/>
          </p:nvSpPr>
          <p:spPr>
            <a:xfrm>
              <a:off x="5428906" y="1514664"/>
              <a:ext cx="2080290" cy="2651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64995" y="1204578"/>
              <a:ext cx="1008112" cy="31667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</p:grpSp>
      <p:sp>
        <p:nvSpPr>
          <p:cNvPr id="62" name="TextBox 46"/>
          <p:cNvSpPr txBox="1"/>
          <p:nvPr/>
        </p:nvSpPr>
        <p:spPr>
          <a:xfrm>
            <a:off x="629816" y="771550"/>
            <a:ext cx="7884368" cy="49243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79512" y="2859782"/>
            <a:ext cx="2664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мақсат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қою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міндеттер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мазмұны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формалары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технологиялары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әдістемелік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құралдар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бақылау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нәтижелерін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бағалау</a:t>
            </a:r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55576" y="1203598"/>
            <a:ext cx="1368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жүйесінің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құрылымдық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элементтеріне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қатысты</a:t>
            </a:r>
            <a:endParaRPr lang="ru-RU" sz="1200" i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987824" y="1275606"/>
            <a:ext cx="12241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пәндерінің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тұлғалық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қалыптасуына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қатысты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771800" y="2931790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студенттер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мұғалімдердің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белгілі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қабілеттерін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дамытуда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білім,іскерлік,дағды</a:t>
            </a:r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белсенділік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құзыреттіліктерін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дамытуда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148064" y="1491630"/>
            <a:ext cx="1368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қолдану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саласы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236296" y="1203598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үдеріске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қатысушылардың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өзара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әрекеттесу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түрлері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148064" y="2931790"/>
            <a:ext cx="2069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жоспарында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саласында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деңгейінде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деңгейінде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басқаруда</a:t>
            </a:r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380312" y="2859782"/>
            <a:ext cx="1565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ұжымдық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топтық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оқытуда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репетиторлық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қашықтықтан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аралас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репетиторлық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отбасылық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тәрбие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т.б. 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331640" y="195486"/>
            <a:ext cx="5546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үдерістегі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инновация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типологиясы</a:t>
            </a:r>
            <a:endParaRPr lang="ru-RU" b="1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2339752" y="4774168"/>
            <a:ext cx="13058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(Хуторской А.В.)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54261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47664" y="237108"/>
            <a:ext cx="4094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ПП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инновацияларының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кіші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түрлері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1520" y="1635646"/>
            <a:ext cx="2584188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ортасының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әлеуметтік-мәдени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үдерістердің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жаңаруын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44208" y="1635646"/>
            <a:ext cx="2304256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үдерісінде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қолданылатын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құралдар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технологиялары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1520" y="3147814"/>
            <a:ext cx="2520280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құрылымындағы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шешімдер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істеуін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процедуралары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28184" y="3363838"/>
            <a:ext cx="244804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жоспарлы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жүйелі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мерзімді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кездейсоқ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969791" y="2215117"/>
            <a:ext cx="567456" cy="567383"/>
            <a:chOff x="3570825" y="3196716"/>
            <a:chExt cx="756510" cy="756510"/>
          </a:xfrm>
          <a:solidFill>
            <a:srgbClr val="679E2A"/>
          </a:solidFill>
          <a:effectLst/>
        </p:grpSpPr>
        <p:sp>
          <p:nvSpPr>
            <p:cNvPr id="45" name="泪滴形 44"/>
            <p:cNvSpPr/>
            <p:nvPr/>
          </p:nvSpPr>
          <p:spPr>
            <a:xfrm rot="5400000">
              <a:off x="3570825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30884" y="3328751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06744" y="2215117"/>
            <a:ext cx="567456" cy="567383"/>
            <a:chOff x="4419984" y="3196716"/>
            <a:chExt cx="756510" cy="756510"/>
          </a:xfrm>
          <a:solidFill>
            <a:srgbClr val="679E2A"/>
          </a:solidFill>
          <a:effectLst/>
        </p:grpSpPr>
        <p:sp>
          <p:nvSpPr>
            <p:cNvPr id="48" name="泪滴形 47"/>
            <p:cNvSpPr/>
            <p:nvPr/>
          </p:nvSpPr>
          <p:spPr>
            <a:xfrm rot="10800000">
              <a:off x="4419984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80045" y="3328752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69791" y="2853280"/>
            <a:ext cx="567456" cy="567383"/>
            <a:chOff x="3570825" y="4047600"/>
            <a:chExt cx="756510" cy="756510"/>
          </a:xfrm>
          <a:solidFill>
            <a:srgbClr val="679E2A"/>
          </a:solidFill>
          <a:effectLst/>
        </p:grpSpPr>
        <p:sp>
          <p:nvSpPr>
            <p:cNvPr id="51" name="泪滴形 50"/>
            <p:cNvSpPr/>
            <p:nvPr/>
          </p:nvSpPr>
          <p:spPr>
            <a:xfrm>
              <a:off x="3570825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30886" y="4179633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06744" y="2853280"/>
            <a:ext cx="567456" cy="567383"/>
            <a:chOff x="4419984" y="4047600"/>
            <a:chExt cx="756510" cy="756510"/>
          </a:xfrm>
          <a:solidFill>
            <a:srgbClr val="679E2A"/>
          </a:solidFill>
          <a:effectLst/>
        </p:grpSpPr>
        <p:sp>
          <p:nvSpPr>
            <p:cNvPr id="54" name="泪滴形 53"/>
            <p:cNvSpPr/>
            <p:nvPr/>
          </p:nvSpPr>
          <p:spPr>
            <a:xfrm rot="16200000">
              <a:off x="4419984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80043" y="4179633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ru-RU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2843808" y="1131590"/>
            <a:ext cx="1388211" cy="130757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функциалары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860032" y="1131590"/>
            <a:ext cx="1512168" cy="1318347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жемісі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71800" y="3075806"/>
            <a:ext cx="1460219" cy="1296144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860032" y="3035601"/>
            <a:ext cx="1368152" cy="126434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жолдары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62425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2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4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6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3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40" grpId="0"/>
      <p:bldP spid="41" grpId="0"/>
      <p:bldP spid="42" grpId="0"/>
      <p:bldP spid="43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矩形 34"/>
          <p:cNvGrpSpPr>
            <a:grpSpLocks/>
          </p:cNvGrpSpPr>
          <p:nvPr/>
        </p:nvGrpSpPr>
        <p:grpSpPr bwMode="auto">
          <a:xfrm>
            <a:off x="-170260" y="2139702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95536" y="195486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altLang="zh-CN" sz="4500" b="1" dirty="0" smtClean="0">
                <a:solidFill>
                  <a:srgbClr val="679E2A"/>
                </a:solidFill>
              </a:rPr>
              <a:t>3</a:t>
            </a:r>
            <a:endParaRPr lang="en-US" altLang="zh-CN" sz="4500" b="1" dirty="0">
              <a:solidFill>
                <a:srgbClr val="679E2A"/>
              </a:solidFill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2051720" y="411510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әлеуеті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2571750"/>
            <a:ext cx="540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топтастырудың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маңызды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өмірлік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циклінің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кезеңдерінде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бәсекелік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артықшылықтар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ашатын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үнемі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жетілдірулер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қызметтері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нарығында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ұзақ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уақыт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бәсекеге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түсуге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мүмкіндік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беретін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әлеует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саналады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(М.М.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Поташниктің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пікірі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" name="Рисунок 50" descr="http://bpl.ucoz.com/_si/2/62853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23478"/>
            <a:ext cx="2127109" cy="200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51" descr="http://medschkol.narod.ru/banneriikonki/shkola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9742"/>
            <a:ext cx="1823021" cy="18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5257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3608" y="195486"/>
            <a:ext cx="495353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әлеуетке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кіреді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437485" y="2759647"/>
            <a:ext cx="952500" cy="953690"/>
            <a:chOff x="1466850" y="2849167"/>
            <a:chExt cx="952500" cy="953690"/>
          </a:xfrm>
        </p:grpSpPr>
        <p:sp>
          <p:nvSpPr>
            <p:cNvPr id="41" name="椭圆 6"/>
            <p:cNvSpPr>
              <a:spLocks noChangeArrowheads="1"/>
            </p:cNvSpPr>
            <p:nvPr/>
          </p:nvSpPr>
          <p:spPr bwMode="auto">
            <a:xfrm>
              <a:off x="1466850" y="2849167"/>
              <a:ext cx="952500" cy="95369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>
              <a:off x="1591080" y="3065228"/>
              <a:ext cx="704040" cy="52156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13"/>
          <p:cNvCxnSpPr>
            <a:cxnSpLocks noChangeShapeType="1"/>
            <a:stCxn id="41" idx="7"/>
          </p:cNvCxnSpPr>
          <p:nvPr/>
        </p:nvCxnSpPr>
        <p:spPr bwMode="auto">
          <a:xfrm flipV="1">
            <a:off x="2250495" y="2606056"/>
            <a:ext cx="360946" cy="29325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4" name="直接连接符 17"/>
          <p:cNvSpPr>
            <a:spLocks noChangeShapeType="1"/>
          </p:cNvSpPr>
          <p:nvPr/>
        </p:nvSpPr>
        <p:spPr bwMode="auto">
          <a:xfrm>
            <a:off x="3640141" y="2440558"/>
            <a:ext cx="681038" cy="49053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20"/>
          <p:cNvCxnSpPr>
            <a:cxnSpLocks noChangeShapeType="1"/>
          </p:cNvCxnSpPr>
          <p:nvPr/>
        </p:nvCxnSpPr>
        <p:spPr bwMode="auto">
          <a:xfrm flipV="1">
            <a:off x="5176837" y="2472929"/>
            <a:ext cx="623888" cy="54887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直接连接符 23"/>
          <p:cNvCxnSpPr>
            <a:cxnSpLocks noChangeShapeType="1"/>
            <a:stCxn id="55" idx="5"/>
            <a:endCxn id="41" idx="1"/>
          </p:cNvCxnSpPr>
          <p:nvPr/>
        </p:nvCxnSpPr>
        <p:spPr bwMode="auto">
          <a:xfrm>
            <a:off x="1278198" y="2685851"/>
            <a:ext cx="298777" cy="213461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直接连接符 43"/>
          <p:cNvCxnSpPr>
            <a:cxnSpLocks noChangeShapeType="1"/>
            <a:stCxn id="56" idx="7"/>
          </p:cNvCxnSpPr>
          <p:nvPr/>
        </p:nvCxnSpPr>
        <p:spPr bwMode="auto">
          <a:xfrm flipV="1">
            <a:off x="4019951" y="3758581"/>
            <a:ext cx="301228" cy="278606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8" name="直接连接符 72"/>
          <p:cNvCxnSpPr>
            <a:cxnSpLocks noChangeShapeType="1"/>
            <a:endCxn id="57" idx="1"/>
          </p:cNvCxnSpPr>
          <p:nvPr/>
        </p:nvCxnSpPr>
        <p:spPr bwMode="auto">
          <a:xfrm>
            <a:off x="7265194" y="1866900"/>
            <a:ext cx="417910" cy="280988"/>
          </a:xfrm>
          <a:prstGeom prst="line">
            <a:avLst/>
          </a:prstGeom>
          <a:noFill/>
          <a:ln w="28575">
            <a:solidFill>
              <a:srgbClr val="679E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9" name="矩形 76"/>
          <p:cNvSpPr>
            <a:spLocks noChangeArrowheads="1"/>
          </p:cNvSpPr>
          <p:nvPr/>
        </p:nvSpPr>
        <p:spPr bwMode="auto">
          <a:xfrm>
            <a:off x="899593" y="3721671"/>
            <a:ext cx="1658272" cy="26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модификациялық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0" name="矩形 80"/>
          <p:cNvSpPr>
            <a:spLocks noChangeArrowheads="1"/>
          </p:cNvSpPr>
          <p:nvPr/>
        </p:nvSpPr>
        <p:spPr bwMode="auto">
          <a:xfrm>
            <a:off x="2378079" y="2823940"/>
            <a:ext cx="1365647" cy="26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комбинаторлық</a:t>
            </a:r>
            <a:r>
              <a:rPr lang="ru-RU" altLang="zh-CN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1" name="矩形 81"/>
          <p:cNvSpPr>
            <a:spLocks noChangeArrowheads="1"/>
          </p:cNvSpPr>
          <p:nvPr/>
        </p:nvSpPr>
        <p:spPr bwMode="auto">
          <a:xfrm>
            <a:off x="4069957" y="3965749"/>
            <a:ext cx="1365647" cy="26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ts val="1406"/>
              </a:lnSpc>
              <a:spcBef>
                <a:spcPct val="0"/>
              </a:spcBef>
              <a:buNone/>
            </a:pP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ауыстыру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 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方正兰亭黑_GBK" panose="02000000000000000000" pitchFamily="2" charset="-122"/>
            </a:endParaRPr>
          </a:p>
        </p:txBody>
      </p:sp>
      <p:sp>
        <p:nvSpPr>
          <p:cNvPr id="52" name="矩形 82"/>
          <p:cNvSpPr>
            <a:spLocks noChangeArrowheads="1"/>
          </p:cNvSpPr>
          <p:nvPr/>
        </p:nvSpPr>
        <p:spPr bwMode="auto">
          <a:xfrm>
            <a:off x="5744766" y="2746772"/>
            <a:ext cx="1635546" cy="26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80645" tIns="40323" rIns="80645" bIns="4032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ts val="1406"/>
              </a:lnSpc>
              <a:spcBef>
                <a:spcPct val="0"/>
              </a:spcBef>
              <a:buNone/>
            </a:pPr>
            <a:r>
              <a:rPr lang="ru-RU" altLang="zh-CN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модульдік-жергілікті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53" name="矩形 85"/>
          <p:cNvSpPr>
            <a:spLocks noChangeArrowheads="1"/>
          </p:cNvSpPr>
          <p:nvPr/>
        </p:nvSpPr>
        <p:spPr bwMode="auto">
          <a:xfrm>
            <a:off x="6568380" y="3331369"/>
            <a:ext cx="2324100" cy="34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50" b="1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endParaRPr lang="zh-CN" altLang="en-US" sz="1650" b="1" dirty="0">
              <a:solidFill>
                <a:srgbClr val="679E2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>
            <a:spLocks noChangeArrowheads="1"/>
          </p:cNvSpPr>
          <p:nvPr/>
        </p:nvSpPr>
        <p:spPr bwMode="auto">
          <a:xfrm>
            <a:off x="5652120" y="3651870"/>
            <a:ext cx="3334642" cy="108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7" rIns="68576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университет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әлеуметтік-мәдени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даму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тұрақтандыратын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тартқыштардың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ретінде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әрекет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етуге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қабілетті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өйткені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өмірдің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салалары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университетке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белгілі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жолмен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салаларына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енеді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5" name="椭圆 56"/>
          <p:cNvSpPr>
            <a:spLocks noChangeArrowheads="1"/>
          </p:cNvSpPr>
          <p:nvPr/>
        </p:nvSpPr>
        <p:spPr bwMode="auto">
          <a:xfrm rot="-580840">
            <a:off x="929088" y="2383409"/>
            <a:ext cx="384572" cy="383381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6" name="椭圆 58"/>
          <p:cNvSpPr>
            <a:spLocks noChangeArrowheads="1"/>
          </p:cNvSpPr>
          <p:nvPr/>
        </p:nvSpPr>
        <p:spPr bwMode="auto">
          <a:xfrm>
            <a:off x="3598470" y="3964559"/>
            <a:ext cx="492919" cy="494109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7" name="椭圆 70"/>
          <p:cNvSpPr>
            <a:spLocks noChangeArrowheads="1"/>
          </p:cNvSpPr>
          <p:nvPr/>
        </p:nvSpPr>
        <p:spPr bwMode="auto">
          <a:xfrm>
            <a:off x="7599760" y="2064544"/>
            <a:ext cx="570309" cy="570310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zh-CN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420941" y="1491630"/>
            <a:ext cx="1306116" cy="1306116"/>
            <a:chOff x="2450306" y="1581150"/>
            <a:chExt cx="1306116" cy="1306116"/>
          </a:xfrm>
        </p:grpSpPr>
        <p:sp>
          <p:nvSpPr>
            <p:cNvPr id="59" name="椭圆 27"/>
            <p:cNvSpPr>
              <a:spLocks noChangeArrowheads="1"/>
            </p:cNvSpPr>
            <p:nvPr/>
          </p:nvSpPr>
          <p:spPr bwMode="auto">
            <a:xfrm>
              <a:off x="2450306" y="1581150"/>
              <a:ext cx="1306116" cy="1306116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0" name="文本框 26"/>
            <p:cNvSpPr>
              <a:spLocks noChangeArrowheads="1"/>
            </p:cNvSpPr>
            <p:nvPr/>
          </p:nvSpPr>
          <p:spPr bwMode="auto">
            <a:xfrm>
              <a:off x="2708064" y="1937420"/>
              <a:ext cx="790601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49504" y="1009650"/>
            <a:ext cx="1715690" cy="1714500"/>
            <a:chOff x="5549504" y="1009650"/>
            <a:chExt cx="1715690" cy="1714500"/>
          </a:xfrm>
        </p:grpSpPr>
        <p:sp>
          <p:nvSpPr>
            <p:cNvPr id="62" name="椭圆 38"/>
            <p:cNvSpPr>
              <a:spLocks noChangeArrowheads="1"/>
            </p:cNvSpPr>
            <p:nvPr/>
          </p:nvSpPr>
          <p:spPr bwMode="auto">
            <a:xfrm>
              <a:off x="5549504" y="1009650"/>
              <a:ext cx="1715690" cy="17145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3" name="文本框 37"/>
            <p:cNvSpPr>
              <a:spLocks noChangeArrowheads="1"/>
            </p:cNvSpPr>
            <p:nvPr/>
          </p:nvSpPr>
          <p:spPr bwMode="auto">
            <a:xfrm>
              <a:off x="5939913" y="1578868"/>
              <a:ext cx="934873" cy="57606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40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149729" y="2759646"/>
            <a:ext cx="1170385" cy="1170384"/>
            <a:chOff x="4179094" y="2849166"/>
            <a:chExt cx="1170385" cy="1170384"/>
          </a:xfrm>
        </p:grpSpPr>
        <p:sp>
          <p:nvSpPr>
            <p:cNvPr id="65" name="椭圆 32"/>
            <p:cNvSpPr>
              <a:spLocks noChangeArrowheads="1"/>
            </p:cNvSpPr>
            <p:nvPr/>
          </p:nvSpPr>
          <p:spPr bwMode="auto">
            <a:xfrm>
              <a:off x="4179094" y="2849166"/>
              <a:ext cx="1170385" cy="117038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zh-CN" sz="360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6" name="文本框 31"/>
            <p:cNvSpPr>
              <a:spLocks noChangeArrowheads="1"/>
            </p:cNvSpPr>
            <p:nvPr/>
          </p:nvSpPr>
          <p:spPr bwMode="auto">
            <a:xfrm>
              <a:off x="4368985" y="3137570"/>
              <a:ext cx="790602" cy="59357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6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4211960" y="771550"/>
            <a:ext cx="1532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…..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өзгерістер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93384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3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4" grpId="0" animBg="1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53" grpId="0" bldLvl="0" autoUpdateAnimBg="0"/>
      <p:bldP spid="54" grpId="0" bldLvl="0" autoUpdateAnimBg="0"/>
      <p:bldP spid="55" grpId="0" animBg="1"/>
      <p:bldP spid="56" grpId="0" bldLvl="0" animBg="1" autoUpdateAnimBg="0"/>
      <p:bldP spid="57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195486"/>
            <a:ext cx="351102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ЖОО </a:t>
            </a:r>
            <a:r>
              <a:rPr lang="ru-RU" altLang="zh-CN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әлеуеті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101" name="燕尾形 100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2" name="燕尾形 101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/>
          </a:p>
        </p:txBody>
      </p:sp>
      <p:sp>
        <p:nvSpPr>
          <p:cNvPr id="103" name="燕尾形 102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/>
          </a:p>
        </p:txBody>
      </p:sp>
      <p:sp>
        <p:nvSpPr>
          <p:cNvPr id="104" name="燕尾形 103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/>
          </a:p>
        </p:txBody>
      </p:sp>
      <p:cxnSp>
        <p:nvCxnSpPr>
          <p:cNvPr id="105" name="直接连接符 104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五边形 109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/>
          </a:p>
        </p:txBody>
      </p:sp>
      <p:grpSp>
        <p:nvGrpSpPr>
          <p:cNvPr id="112" name="组合 111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113" name="组合 112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115" name="组合 114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7" name="圆角矩形 116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圆角矩形 117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6" name="椭圆 115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1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1139540" y="3319208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ru-RU" altLang="zh-CN" sz="13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біртұтастылық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120" name="组合 119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122" name="组合 121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4" name="圆角矩形 123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圆角矩形 124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23" name="椭圆 122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2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1249617" y="3331793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ru-RU" altLang="zh-CN" sz="13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көпдеңгейлік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2295244" y="1623507"/>
            <a:ext cx="2327891" cy="444187"/>
            <a:chOff x="814328" y="3219334"/>
            <a:chExt cx="2266829" cy="432536"/>
          </a:xfrm>
        </p:grpSpPr>
        <p:grpSp>
          <p:nvGrpSpPr>
            <p:cNvPr id="127" name="组合 126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1" name="圆角矩形 130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圆角矩形 131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0" name="椭圆 129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3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1183671" y="3331794"/>
              <a:ext cx="184769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ru-RU" altLang="zh-CN" sz="13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кіріктіру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134" name="组合 133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136" name="组合 135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8" name="圆角矩形 137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圆角矩形 138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7" name="椭圆 136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4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1085352" y="3345962"/>
              <a:ext cx="1926671" cy="194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ru-RU" altLang="zh-CN" sz="13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кешенділік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40" name="组合 139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679E2A"/>
          </a:solidFill>
        </p:grpSpPr>
        <p:sp>
          <p:nvSpPr>
            <p:cNvPr id="141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/>
            </a:p>
          </p:txBody>
        </p:sp>
        <p:sp>
          <p:nvSpPr>
            <p:cNvPr id="142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6232548" y="627536"/>
            <a:ext cx="2731939" cy="702559"/>
            <a:chOff x="814328" y="3169939"/>
            <a:chExt cx="2134693" cy="481931"/>
          </a:xfrm>
        </p:grpSpPr>
        <p:grpSp>
          <p:nvGrpSpPr>
            <p:cNvPr id="144" name="组合 143"/>
            <p:cNvGrpSpPr/>
            <p:nvPr/>
          </p:nvGrpSpPr>
          <p:grpSpPr>
            <a:xfrm>
              <a:off x="814328" y="3169939"/>
              <a:ext cx="2077200" cy="481931"/>
              <a:chOff x="4304043" y="971732"/>
              <a:chExt cx="5877487" cy="3072729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46" name="圆角矩形 145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4351925" y="971732"/>
                <a:ext cx="5775624" cy="298606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871821" y="3219333"/>
              <a:ext cx="2077200" cy="2955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ru-RU" altLang="zh-CN" dirty="0" err="1" smtClean="0">
                  <a:solidFill>
                    <a:srgbClr val="679E2A"/>
                  </a:solidFill>
                </a:rPr>
                <a:t>Білім</a:t>
              </a:r>
              <a:r>
                <a:rPr lang="ru-RU" altLang="zh-CN" dirty="0" smtClean="0">
                  <a:solidFill>
                    <a:srgbClr val="679E2A"/>
                  </a:solidFill>
                </a:rPr>
                <a:t> беру, </a:t>
              </a:r>
              <a:r>
                <a:rPr lang="ru-RU" altLang="zh-CN" dirty="0" err="1" smtClean="0">
                  <a:solidFill>
                    <a:srgbClr val="679E2A"/>
                  </a:solidFill>
                </a:rPr>
                <a:t>ғылыми</a:t>
              </a:r>
              <a:r>
                <a:rPr lang="ru-RU" altLang="zh-CN" dirty="0" smtClean="0">
                  <a:solidFill>
                    <a:srgbClr val="679E2A"/>
                  </a:solidFill>
                </a:rPr>
                <a:t> </a:t>
              </a:r>
              <a:r>
                <a:rPr lang="ru-RU" altLang="zh-CN" dirty="0" err="1" smtClean="0">
                  <a:solidFill>
                    <a:srgbClr val="679E2A"/>
                  </a:solidFill>
                </a:rPr>
                <a:t>және</a:t>
              </a:r>
              <a:r>
                <a:rPr lang="ru-RU" altLang="zh-CN" dirty="0" smtClean="0">
                  <a:solidFill>
                    <a:srgbClr val="679E2A"/>
                  </a:solidFill>
                </a:rPr>
                <a:t> </a:t>
              </a:r>
              <a:r>
                <a:rPr lang="ru-RU" altLang="zh-CN" dirty="0" err="1" smtClean="0">
                  <a:solidFill>
                    <a:srgbClr val="679E2A"/>
                  </a:solidFill>
                </a:rPr>
                <a:t>инновациялық</a:t>
              </a:r>
              <a:r>
                <a:rPr lang="ru-RU" altLang="zh-CN" dirty="0" smtClean="0">
                  <a:solidFill>
                    <a:srgbClr val="679E2A"/>
                  </a:solidFill>
                </a:rPr>
                <a:t> </a:t>
              </a:r>
              <a:r>
                <a:rPr lang="ru-RU" altLang="zh-CN" dirty="0" err="1" smtClean="0">
                  <a:solidFill>
                    <a:srgbClr val="679E2A"/>
                  </a:solidFill>
                </a:rPr>
                <a:t>әлеует</a:t>
              </a:r>
              <a:endParaRPr lang="zh-CN" altLang="en-US" dirty="0">
                <a:solidFill>
                  <a:srgbClr val="679E2A"/>
                </a:solidFill>
              </a:endParaRPr>
            </a:p>
          </p:txBody>
        </p:sp>
      </p:grp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012160" y="1563638"/>
            <a:ext cx="30243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Университеттің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тек хабар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тарату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ғана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емес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сонымен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қатар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жаңа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білімді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қалыптастыру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мүмкіндігі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Осы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мақсатқа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жетудің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тиімді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тетіктерінің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бірі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-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университеттегі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оқытушылар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да,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студенттер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де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қатысатын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ғылыми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зерттеулер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Жаңа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білімді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білікті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мамандарды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даярлау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үшін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ғана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емес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оларды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гранттық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жобалар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коммерциализациямен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стартаптарға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айналдыру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үшін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пайдалану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ЖОО-ның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инновациялық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қызметін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белсенді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дамыту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ұжымның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қажеттіліктерін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қанағаттандыру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бәсекеге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қабілетті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мамандарды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даярлауға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әлеуметтік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сұраныс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пен </a:t>
            </a:r>
            <a:r>
              <a:rPr lang="ru-RU" sz="1200" dirty="0" err="1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тапсырыс</a:t>
            </a:r>
            <a:r>
              <a:rPr lang="ru-RU" sz="1200" dirty="0" smtClean="0">
                <a:solidFill>
                  <a:srgbClr val="4F6228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81752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4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4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80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200"/>
                            </p:stCondLst>
                            <p:childTnLst>
                              <p:par>
                                <p:cTn id="8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4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4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6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100"/>
                            </p:stCondLst>
                            <p:childTnLst>
                              <p:par>
                                <p:cTn id="9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101" grpId="0" animBg="1"/>
      <p:bldP spid="102" grpId="0" animBg="1"/>
      <p:bldP spid="103" grpId="0" animBg="1"/>
      <p:bldP spid="104" grpId="0" animBg="1"/>
      <p:bldP spid="1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791181" y="926509"/>
            <a:ext cx="1215828" cy="1216106"/>
            <a:chOff x="4915371" y="926509"/>
            <a:chExt cx="1215828" cy="1216106"/>
          </a:xfrm>
        </p:grpSpPr>
        <p:sp>
          <p:nvSpPr>
            <p:cNvPr id="16" name="任意多边形 15"/>
            <p:cNvSpPr/>
            <p:nvPr/>
          </p:nvSpPr>
          <p:spPr>
            <a:xfrm rot="13526553">
              <a:off x="4915232" y="926648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3 h 1621104"/>
                <a:gd name="connsiteX3" fmla="*/ 1082 w 1621474"/>
                <a:gd name="connsiteY3" fmla="*/ 820934 h 1621104"/>
                <a:gd name="connsiteX4" fmla="*/ 0 w 1621474"/>
                <a:gd name="connsiteY4" fmla="*/ 810196 h 1621104"/>
                <a:gd name="connsiteX5" fmla="*/ 1 w 1621474"/>
                <a:gd name="connsiteY5" fmla="*/ 810196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0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7" y="1621104"/>
                    <a:pt x="811277" y="1621104"/>
                  </a:cubicBezTo>
                  <a:lnTo>
                    <a:pt x="1082" y="1621103"/>
                  </a:lnTo>
                  <a:lnTo>
                    <a:pt x="1082" y="820934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0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8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Oval 167"/>
            <p:cNvSpPr>
              <a:spLocks noChangeAspect="1"/>
            </p:cNvSpPr>
            <p:nvPr/>
          </p:nvSpPr>
          <p:spPr>
            <a:xfrm rot="10773447" flipV="1">
              <a:off x="5119993" y="1123814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92519" y="1556452"/>
            <a:ext cx="1215828" cy="1216107"/>
            <a:chOff x="6116709" y="1556452"/>
            <a:chExt cx="1215828" cy="1216107"/>
          </a:xfrm>
        </p:grpSpPr>
        <p:sp>
          <p:nvSpPr>
            <p:cNvPr id="20" name="任意多边形 19"/>
            <p:cNvSpPr/>
            <p:nvPr/>
          </p:nvSpPr>
          <p:spPr>
            <a:xfrm rot="2700000" flipH="1" flipV="1">
              <a:off x="6116569" y="1556592"/>
              <a:ext cx="1216107" cy="1215828"/>
            </a:xfrm>
            <a:custGeom>
              <a:avLst/>
              <a:gdLst>
                <a:gd name="connsiteX0" fmla="*/ 237303 w 1621476"/>
                <a:gd name="connsiteY0" fmla="*/ 237301 h 1621104"/>
                <a:gd name="connsiteX1" fmla="*/ 810198 w 1621476"/>
                <a:gd name="connsiteY1" fmla="*/ 0 h 1621104"/>
                <a:gd name="connsiteX2" fmla="*/ 1620393 w 1621476"/>
                <a:gd name="connsiteY2" fmla="*/ 0 h 1621104"/>
                <a:gd name="connsiteX3" fmla="*/ 1620393 w 1621476"/>
                <a:gd name="connsiteY3" fmla="*/ 800169 h 1621104"/>
                <a:gd name="connsiteX4" fmla="*/ 1621476 w 1621476"/>
                <a:gd name="connsiteY4" fmla="*/ 810908 h 1621104"/>
                <a:gd name="connsiteX5" fmla="*/ 1621474 w 1621476"/>
                <a:gd name="connsiteY5" fmla="*/ 810908 h 1621104"/>
                <a:gd name="connsiteX6" fmla="*/ 811278 w 1621476"/>
                <a:gd name="connsiteY6" fmla="*/ 1621103 h 1621104"/>
                <a:gd name="connsiteX7" fmla="*/ 1083 w 1621476"/>
                <a:gd name="connsiteY7" fmla="*/ 1621104 h 1621104"/>
                <a:gd name="connsiteX8" fmla="*/ 1083 w 1621476"/>
                <a:gd name="connsiteY8" fmla="*/ 820935 h 1621104"/>
                <a:gd name="connsiteX9" fmla="*/ 0 w 1621476"/>
                <a:gd name="connsiteY9" fmla="*/ 810196 h 1621104"/>
                <a:gd name="connsiteX10" fmla="*/ 2 w 1621476"/>
                <a:gd name="connsiteY10" fmla="*/ 810196 h 1621104"/>
                <a:gd name="connsiteX11" fmla="*/ 237303 w 1621476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6" h="1621104">
                  <a:moveTo>
                    <a:pt x="237303" y="237301"/>
                  </a:moveTo>
                  <a:cubicBezTo>
                    <a:pt x="383920" y="90684"/>
                    <a:pt x="586468" y="0"/>
                    <a:pt x="810198" y="0"/>
                  </a:cubicBezTo>
                  <a:lnTo>
                    <a:pt x="1620393" y="0"/>
                  </a:lnTo>
                  <a:lnTo>
                    <a:pt x="1620393" y="800169"/>
                  </a:lnTo>
                  <a:lnTo>
                    <a:pt x="1621476" y="810908"/>
                  </a:lnTo>
                  <a:lnTo>
                    <a:pt x="1621474" y="810908"/>
                  </a:lnTo>
                  <a:cubicBezTo>
                    <a:pt x="1621474" y="1258367"/>
                    <a:pt x="1258737" y="1621104"/>
                    <a:pt x="811278" y="1621103"/>
                  </a:cubicBezTo>
                  <a:lnTo>
                    <a:pt x="1083" y="1621104"/>
                  </a:lnTo>
                  <a:lnTo>
                    <a:pt x="1083" y="820935"/>
                  </a:lnTo>
                  <a:lnTo>
                    <a:pt x="0" y="810196"/>
                  </a:lnTo>
                  <a:lnTo>
                    <a:pt x="2" y="810196"/>
                  </a:lnTo>
                  <a:cubicBezTo>
                    <a:pt x="2" y="586466"/>
                    <a:pt x="90686" y="383917"/>
                    <a:pt x="237303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Oval 161"/>
            <p:cNvSpPr>
              <a:spLocks noChangeAspect="1"/>
            </p:cNvSpPr>
            <p:nvPr/>
          </p:nvSpPr>
          <p:spPr>
            <a:xfrm flipH="1">
              <a:off x="6327692" y="1749915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99994" y="2190937"/>
            <a:ext cx="1215828" cy="1216106"/>
            <a:chOff x="7324184" y="2190937"/>
            <a:chExt cx="1215828" cy="1216106"/>
          </a:xfrm>
        </p:grpSpPr>
        <p:sp>
          <p:nvSpPr>
            <p:cNvPr id="29" name="任意多边形 28"/>
            <p:cNvSpPr/>
            <p:nvPr/>
          </p:nvSpPr>
          <p:spPr>
            <a:xfrm rot="2726553" flipH="1" flipV="1">
              <a:off x="7324045" y="2191076"/>
              <a:ext cx="1216106" cy="1215828"/>
            </a:xfrm>
            <a:custGeom>
              <a:avLst/>
              <a:gdLst>
                <a:gd name="connsiteX0" fmla="*/ 237302 w 1621474"/>
                <a:gd name="connsiteY0" fmla="*/ 237301 h 1621104"/>
                <a:gd name="connsiteX1" fmla="*/ 810197 w 1621474"/>
                <a:gd name="connsiteY1" fmla="*/ 0 h 1621104"/>
                <a:gd name="connsiteX2" fmla="*/ 1620392 w 1621474"/>
                <a:gd name="connsiteY2" fmla="*/ 0 h 1621104"/>
                <a:gd name="connsiteX3" fmla="*/ 1620392 w 1621474"/>
                <a:gd name="connsiteY3" fmla="*/ 800178 h 1621104"/>
                <a:gd name="connsiteX4" fmla="*/ 1621474 w 1621474"/>
                <a:gd name="connsiteY4" fmla="*/ 810908 h 1621104"/>
                <a:gd name="connsiteX5" fmla="*/ 1621473 w 1621474"/>
                <a:gd name="connsiteY5" fmla="*/ 810908 h 1621104"/>
                <a:gd name="connsiteX6" fmla="*/ 811277 w 1621474"/>
                <a:gd name="connsiteY6" fmla="*/ 1621104 h 1621104"/>
                <a:gd name="connsiteX7" fmla="*/ 1082 w 1621474"/>
                <a:gd name="connsiteY7" fmla="*/ 1621103 h 1621104"/>
                <a:gd name="connsiteX8" fmla="*/ 1082 w 1621474"/>
                <a:gd name="connsiteY8" fmla="*/ 820926 h 1621104"/>
                <a:gd name="connsiteX9" fmla="*/ 0 w 1621474"/>
                <a:gd name="connsiteY9" fmla="*/ 810195 h 1621104"/>
                <a:gd name="connsiteX10" fmla="*/ 1 w 1621474"/>
                <a:gd name="connsiteY10" fmla="*/ 810196 h 1621104"/>
                <a:gd name="connsiteX11" fmla="*/ 237302 w 1621474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237302" y="237301"/>
                  </a:moveTo>
                  <a:cubicBezTo>
                    <a:pt x="383918" y="90684"/>
                    <a:pt x="586468" y="0"/>
                    <a:pt x="810197" y="0"/>
                  </a:cubicBezTo>
                  <a:lnTo>
                    <a:pt x="1620392" y="0"/>
                  </a:lnTo>
                  <a:lnTo>
                    <a:pt x="1620392" y="800178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258367"/>
                    <a:pt x="1258736" y="1621104"/>
                    <a:pt x="811277" y="1621104"/>
                  </a:cubicBezTo>
                  <a:lnTo>
                    <a:pt x="1082" y="1621103"/>
                  </a:lnTo>
                  <a:lnTo>
                    <a:pt x="1082" y="820926"/>
                  </a:lnTo>
                  <a:lnTo>
                    <a:pt x="0" y="810195"/>
                  </a:lnTo>
                  <a:lnTo>
                    <a:pt x="1" y="810196"/>
                  </a:lnTo>
                  <a:cubicBezTo>
                    <a:pt x="1" y="586466"/>
                    <a:pt x="90685" y="383917"/>
                    <a:pt x="237302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Oval 159"/>
            <p:cNvSpPr>
              <a:spLocks noChangeAspect="1"/>
            </p:cNvSpPr>
            <p:nvPr/>
          </p:nvSpPr>
          <p:spPr>
            <a:xfrm rot="10773447" flipV="1">
              <a:off x="7529929" y="2387484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90176" y="3441097"/>
            <a:ext cx="1215828" cy="1216106"/>
            <a:chOff x="4914366" y="3441097"/>
            <a:chExt cx="1215828" cy="1216106"/>
          </a:xfrm>
        </p:grpSpPr>
        <p:sp>
          <p:nvSpPr>
            <p:cNvPr id="33" name="任意多边形 32"/>
            <p:cNvSpPr/>
            <p:nvPr/>
          </p:nvSpPr>
          <p:spPr>
            <a:xfrm rot="13500000">
              <a:off x="4914227" y="3441236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19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" name="Oval 165"/>
            <p:cNvSpPr>
              <a:spLocks noChangeAspect="1"/>
            </p:cNvSpPr>
            <p:nvPr/>
          </p:nvSpPr>
          <p:spPr>
            <a:xfrm flipH="1">
              <a:off x="5112707" y="3642046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" name="Freeform 307"/>
            <p:cNvSpPr>
              <a:spLocks noChangeAspect="1" noEditPoints="1"/>
            </p:cNvSpPr>
            <p:nvPr/>
          </p:nvSpPr>
          <p:spPr bwMode="auto">
            <a:xfrm>
              <a:off x="5382817" y="3842147"/>
              <a:ext cx="288131" cy="419100"/>
            </a:xfrm>
            <a:custGeom>
              <a:avLst/>
              <a:gdLst>
                <a:gd name="T0" fmla="*/ 238258 w 243"/>
                <a:gd name="T1" fmla="*/ 6329 h 354"/>
                <a:gd name="T2" fmla="*/ 372377 w 243"/>
                <a:gd name="T3" fmla="*/ 143991 h 354"/>
                <a:gd name="T4" fmla="*/ 334508 w 243"/>
                <a:gd name="T5" fmla="*/ 319628 h 354"/>
                <a:gd name="T6" fmla="*/ 317152 w 243"/>
                <a:gd name="T7" fmla="*/ 384503 h 354"/>
                <a:gd name="T8" fmla="*/ 313996 w 243"/>
                <a:gd name="T9" fmla="*/ 436719 h 354"/>
                <a:gd name="T10" fmla="*/ 288750 w 243"/>
                <a:gd name="T11" fmla="*/ 509506 h 354"/>
                <a:gd name="T12" fmla="*/ 225635 w 243"/>
                <a:gd name="T13" fmla="*/ 560140 h 354"/>
                <a:gd name="T14" fmla="*/ 99406 w 243"/>
                <a:gd name="T15" fmla="*/ 519000 h 354"/>
                <a:gd name="T16" fmla="*/ 67848 w 243"/>
                <a:gd name="T17" fmla="*/ 444631 h 354"/>
                <a:gd name="T18" fmla="*/ 67848 w 243"/>
                <a:gd name="T19" fmla="*/ 400326 h 354"/>
                <a:gd name="T20" fmla="*/ 61537 w 243"/>
                <a:gd name="T21" fmla="*/ 365515 h 354"/>
                <a:gd name="T22" fmla="*/ 15779 w 243"/>
                <a:gd name="T23" fmla="*/ 257918 h 354"/>
                <a:gd name="T24" fmla="*/ 116762 w 243"/>
                <a:gd name="T25" fmla="*/ 15823 h 354"/>
                <a:gd name="T26" fmla="*/ 179877 w 243"/>
                <a:gd name="T27" fmla="*/ 0 h 354"/>
                <a:gd name="T28" fmla="*/ 190922 w 243"/>
                <a:gd name="T29" fmla="*/ 387668 h 354"/>
                <a:gd name="T30" fmla="*/ 284016 w 243"/>
                <a:gd name="T31" fmla="*/ 368680 h 354"/>
                <a:gd name="T32" fmla="*/ 323463 w 243"/>
                <a:gd name="T33" fmla="*/ 265829 h 354"/>
                <a:gd name="T34" fmla="*/ 287172 w 243"/>
                <a:gd name="T35" fmla="*/ 69622 h 354"/>
                <a:gd name="T36" fmla="*/ 41025 w 243"/>
                <a:gd name="T37" fmla="*/ 218360 h 354"/>
                <a:gd name="T38" fmla="*/ 97828 w 243"/>
                <a:gd name="T39" fmla="*/ 371844 h 354"/>
                <a:gd name="T40" fmla="*/ 190922 w 243"/>
                <a:gd name="T41" fmla="*/ 387668 h 354"/>
                <a:gd name="T42" fmla="*/ 116762 w 243"/>
                <a:gd name="T43" fmla="*/ 401908 h 354"/>
                <a:gd name="T44" fmla="*/ 116762 w 243"/>
                <a:gd name="T45" fmla="*/ 433555 h 354"/>
                <a:gd name="T46" fmla="*/ 266660 w 243"/>
                <a:gd name="T47" fmla="*/ 433555 h 354"/>
                <a:gd name="T48" fmla="*/ 266660 w 243"/>
                <a:gd name="T49" fmla="*/ 401908 h 354"/>
                <a:gd name="T50" fmla="*/ 190922 w 243"/>
                <a:gd name="T51" fmla="*/ 447796 h 354"/>
                <a:gd name="T52" fmla="*/ 100984 w 243"/>
                <a:gd name="T53" fmla="*/ 457289 h 354"/>
                <a:gd name="T54" fmla="*/ 220902 w 243"/>
                <a:gd name="T55" fmla="*/ 479442 h 354"/>
                <a:gd name="T56" fmla="*/ 280861 w 243"/>
                <a:gd name="T57" fmla="*/ 469948 h 354"/>
                <a:gd name="T58" fmla="*/ 190922 w 243"/>
                <a:gd name="T59" fmla="*/ 447796 h 354"/>
                <a:gd name="T60" fmla="*/ 157787 w 243"/>
                <a:gd name="T61" fmla="*/ 525329 h 354"/>
                <a:gd name="T62" fmla="*/ 250881 w 243"/>
                <a:gd name="T63" fmla="*/ 495265 h 35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002609" y="2820663"/>
            <a:ext cx="1215828" cy="1216106"/>
            <a:chOff x="6126799" y="2820663"/>
            <a:chExt cx="1215828" cy="1216106"/>
          </a:xfrm>
        </p:grpSpPr>
        <p:sp>
          <p:nvSpPr>
            <p:cNvPr id="37" name="任意多边形 36"/>
            <p:cNvSpPr/>
            <p:nvPr/>
          </p:nvSpPr>
          <p:spPr>
            <a:xfrm rot="13500000">
              <a:off x="6126660" y="2820802"/>
              <a:ext cx="1216106" cy="1215828"/>
            </a:xfrm>
            <a:custGeom>
              <a:avLst/>
              <a:gdLst>
                <a:gd name="connsiteX0" fmla="*/ 1384173 w 1621475"/>
                <a:gd name="connsiteY0" fmla="*/ 1383803 h 1621104"/>
                <a:gd name="connsiteX1" fmla="*/ 811277 w 1621475"/>
                <a:gd name="connsiteY1" fmla="*/ 1621103 h 1621104"/>
                <a:gd name="connsiteX2" fmla="*/ 1082 w 1621475"/>
                <a:gd name="connsiteY2" fmla="*/ 1621104 h 1621104"/>
                <a:gd name="connsiteX3" fmla="*/ 1082 w 1621475"/>
                <a:gd name="connsiteY3" fmla="*/ 820935 h 1621104"/>
                <a:gd name="connsiteX4" fmla="*/ 0 w 1621475"/>
                <a:gd name="connsiteY4" fmla="*/ 810196 h 1621104"/>
                <a:gd name="connsiteX5" fmla="*/ 1 w 1621475"/>
                <a:gd name="connsiteY5" fmla="*/ 810196 h 1621104"/>
                <a:gd name="connsiteX6" fmla="*/ 810197 w 1621475"/>
                <a:gd name="connsiteY6" fmla="*/ 0 h 1621104"/>
                <a:gd name="connsiteX7" fmla="*/ 1620392 w 1621475"/>
                <a:gd name="connsiteY7" fmla="*/ 0 h 1621104"/>
                <a:gd name="connsiteX8" fmla="*/ 1620392 w 1621475"/>
                <a:gd name="connsiteY8" fmla="*/ 800169 h 1621104"/>
                <a:gd name="connsiteX9" fmla="*/ 1621475 w 1621475"/>
                <a:gd name="connsiteY9" fmla="*/ 810908 h 1621104"/>
                <a:gd name="connsiteX10" fmla="*/ 1621473 w 1621475"/>
                <a:gd name="connsiteY10" fmla="*/ 810908 h 1621104"/>
                <a:gd name="connsiteX11" fmla="*/ 1384173 w 1621475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5" h="1621104">
                  <a:moveTo>
                    <a:pt x="1384173" y="1383803"/>
                  </a:moveTo>
                  <a:cubicBezTo>
                    <a:pt x="1237555" y="1530420"/>
                    <a:pt x="1035006" y="1621104"/>
                    <a:pt x="811277" y="1621103"/>
                  </a:cubicBezTo>
                  <a:lnTo>
                    <a:pt x="1082" y="1621104"/>
                  </a:lnTo>
                  <a:lnTo>
                    <a:pt x="1082" y="820935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6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69"/>
                  </a:lnTo>
                  <a:lnTo>
                    <a:pt x="1621475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3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Oval 163"/>
            <p:cNvSpPr>
              <a:spLocks noChangeAspect="1"/>
            </p:cNvSpPr>
            <p:nvPr/>
          </p:nvSpPr>
          <p:spPr>
            <a:xfrm flipH="1">
              <a:off x="6351069" y="3009511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267"/>
            <p:cNvSpPr>
              <a:spLocks/>
            </p:cNvSpPr>
            <p:nvPr/>
          </p:nvSpPr>
          <p:spPr bwMode="auto">
            <a:xfrm>
              <a:off x="6556772" y="3234929"/>
              <a:ext cx="404813" cy="180975"/>
            </a:xfrm>
            <a:custGeom>
              <a:avLst/>
              <a:gdLst>
                <a:gd name="T0" fmla="*/ 267797 w 967"/>
                <a:gd name="T1" fmla="*/ 242133 h 434"/>
                <a:gd name="T2" fmla="*/ 0 w 967"/>
                <a:gd name="T3" fmla="*/ 121067 h 434"/>
                <a:gd name="T4" fmla="*/ 274492 w 967"/>
                <a:gd name="T5" fmla="*/ 0 h 434"/>
                <a:gd name="T6" fmla="*/ 539499 w 967"/>
                <a:gd name="T7" fmla="*/ 118277 h 434"/>
                <a:gd name="T8" fmla="*/ 267797 w 967"/>
                <a:gd name="T9" fmla="*/ 242133 h 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0" name="Rectangle 268"/>
            <p:cNvSpPr>
              <a:spLocks noChangeArrowheads="1"/>
            </p:cNvSpPr>
            <p:nvPr/>
          </p:nvSpPr>
          <p:spPr bwMode="auto">
            <a:xfrm>
              <a:off x="6943726" y="3320654"/>
              <a:ext cx="11906" cy="132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Oval 269"/>
            <p:cNvSpPr>
              <a:spLocks noChangeArrowheads="1"/>
            </p:cNvSpPr>
            <p:nvPr/>
          </p:nvSpPr>
          <p:spPr bwMode="auto">
            <a:xfrm>
              <a:off x="6930629" y="3438525"/>
              <a:ext cx="39290" cy="39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270"/>
            <p:cNvSpPr>
              <a:spLocks/>
            </p:cNvSpPr>
            <p:nvPr/>
          </p:nvSpPr>
          <p:spPr bwMode="auto">
            <a:xfrm>
              <a:off x="6925866" y="3458766"/>
              <a:ext cx="28575" cy="89297"/>
            </a:xfrm>
            <a:custGeom>
              <a:avLst/>
              <a:gdLst>
                <a:gd name="T0" fmla="*/ 20931 w 29"/>
                <a:gd name="T1" fmla="*/ 6571 h 90"/>
                <a:gd name="T2" fmla="*/ 7849 w 29"/>
                <a:gd name="T3" fmla="*/ 118277 h 90"/>
                <a:gd name="T4" fmla="*/ 37938 w 29"/>
                <a:gd name="T5" fmla="*/ 118277 h 90"/>
                <a:gd name="T6" fmla="*/ 37938 w 29"/>
                <a:gd name="T7" fmla="*/ 0 h 90"/>
                <a:gd name="T8" fmla="*/ 20931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3" name="Freeform 271"/>
            <p:cNvSpPr>
              <a:spLocks/>
            </p:cNvSpPr>
            <p:nvPr/>
          </p:nvSpPr>
          <p:spPr bwMode="auto">
            <a:xfrm>
              <a:off x="6948488" y="3458766"/>
              <a:ext cx="28575" cy="89297"/>
            </a:xfrm>
            <a:custGeom>
              <a:avLst/>
              <a:gdLst>
                <a:gd name="T0" fmla="*/ 17007 w 29"/>
                <a:gd name="T1" fmla="*/ 6571 h 90"/>
                <a:gd name="T2" fmla="*/ 30089 w 29"/>
                <a:gd name="T3" fmla="*/ 118277 h 90"/>
                <a:gd name="T4" fmla="*/ 0 w 29"/>
                <a:gd name="T5" fmla="*/ 118277 h 90"/>
                <a:gd name="T6" fmla="*/ 0 w 29"/>
                <a:gd name="T7" fmla="*/ 0 h 90"/>
                <a:gd name="T8" fmla="*/ 17007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44" name="Freeform 272"/>
            <p:cNvSpPr>
              <a:spLocks/>
            </p:cNvSpPr>
            <p:nvPr/>
          </p:nvSpPr>
          <p:spPr bwMode="auto">
            <a:xfrm>
              <a:off x="6636544" y="3380185"/>
              <a:ext cx="234554" cy="173831"/>
            </a:xfrm>
            <a:custGeom>
              <a:avLst/>
              <a:gdLst>
                <a:gd name="T0" fmla="*/ 312430 w 237"/>
                <a:gd name="T1" fmla="*/ 0 h 176"/>
                <a:gd name="T2" fmla="*/ 155556 w 237"/>
                <a:gd name="T3" fmla="*/ 72528 h 176"/>
                <a:gd name="T4" fmla="*/ 0 w 237"/>
                <a:gd name="T5" fmla="*/ 0 h 176"/>
                <a:gd name="T6" fmla="*/ 0 w 237"/>
                <a:gd name="T7" fmla="*/ 179343 h 176"/>
                <a:gd name="T8" fmla="*/ 151601 w 237"/>
                <a:gd name="T9" fmla="*/ 232091 h 176"/>
                <a:gd name="T10" fmla="*/ 151601 w 237"/>
                <a:gd name="T11" fmla="*/ 232091 h 176"/>
                <a:gd name="T12" fmla="*/ 155556 w 237"/>
                <a:gd name="T13" fmla="*/ 232091 h 176"/>
                <a:gd name="T14" fmla="*/ 160829 w 237"/>
                <a:gd name="T15" fmla="*/ 232091 h 176"/>
                <a:gd name="T16" fmla="*/ 160829 w 237"/>
                <a:gd name="T17" fmla="*/ 232091 h 176"/>
                <a:gd name="T18" fmla="*/ 312430 w 237"/>
                <a:gd name="T19" fmla="*/ 179343 h 176"/>
                <a:gd name="T20" fmla="*/ 312430 w 237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788024" y="2185384"/>
            <a:ext cx="1215828" cy="1216106"/>
            <a:chOff x="4912214" y="2185384"/>
            <a:chExt cx="1215828" cy="1216106"/>
          </a:xfrm>
        </p:grpSpPr>
        <p:sp>
          <p:nvSpPr>
            <p:cNvPr id="46" name="任意多边形 45"/>
            <p:cNvSpPr/>
            <p:nvPr/>
          </p:nvSpPr>
          <p:spPr>
            <a:xfrm rot="13500000">
              <a:off x="4912075" y="2185523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Oval 157"/>
            <p:cNvSpPr>
              <a:spLocks noChangeAspect="1"/>
            </p:cNvSpPr>
            <p:nvPr/>
          </p:nvSpPr>
          <p:spPr>
            <a:xfrm flipH="1">
              <a:off x="5112884" y="2386332"/>
              <a:ext cx="813676" cy="813676"/>
            </a:xfrm>
            <a:prstGeom prst="ellipse">
              <a:avLst/>
            </a:prstGeom>
            <a:solidFill>
              <a:srgbClr val="679E2A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27584" y="1193634"/>
            <a:ext cx="2952328" cy="346249"/>
            <a:chOff x="971600" y="1193634"/>
            <a:chExt cx="2952328" cy="346249"/>
          </a:xfrm>
        </p:grpSpPr>
        <p:sp>
          <p:nvSpPr>
            <p:cNvPr id="52" name="文本框 131"/>
            <p:cNvSpPr txBox="1"/>
            <p:nvPr/>
          </p:nvSpPr>
          <p:spPr>
            <a:xfrm>
              <a:off x="1475656" y="1194703"/>
              <a:ext cx="2448272" cy="2077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7584" y="2139702"/>
            <a:ext cx="3312368" cy="715581"/>
            <a:chOff x="971600" y="1179595"/>
            <a:chExt cx="3312368" cy="715581"/>
          </a:xfrm>
        </p:grpSpPr>
        <p:sp>
          <p:nvSpPr>
            <p:cNvPr id="57" name="文本框 131"/>
            <p:cNvSpPr txBox="1"/>
            <p:nvPr/>
          </p:nvSpPr>
          <p:spPr>
            <a:xfrm>
              <a:off x="1403648" y="1179595"/>
              <a:ext cx="2880320" cy="71558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инновациялық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қызмет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бұл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университеттің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қазіргі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жағдайдан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жаңасына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ауысу</a:t>
              </a:r>
              <a:r>
                <a:rPr lang="ru-RU" sz="14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қабілеті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27584" y="3113848"/>
            <a:ext cx="3168352" cy="439651"/>
            <a:chOff x="971600" y="1193634"/>
            <a:chExt cx="3168352" cy="439651"/>
          </a:xfrm>
        </p:grpSpPr>
        <p:sp>
          <p:nvSpPr>
            <p:cNvPr id="69" name="文本框 131"/>
            <p:cNvSpPr txBox="1"/>
            <p:nvPr/>
          </p:nvSpPr>
          <p:spPr>
            <a:xfrm>
              <a:off x="1475656" y="1194703"/>
              <a:ext cx="2664296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университеттегі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жаңа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прогрессивті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қызмет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түрлеріне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дайындық</a:t>
              </a:r>
              <a:r>
                <a:rPr lang="ru-RU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деңгейі</a:t>
              </a:r>
              <a:endPara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27584" y="4073954"/>
            <a:ext cx="3528392" cy="993648"/>
            <a:chOff x="971600" y="1193634"/>
            <a:chExt cx="3528392" cy="993648"/>
          </a:xfrm>
        </p:grpSpPr>
        <p:sp>
          <p:nvSpPr>
            <p:cNvPr id="74" name="文本框 131"/>
            <p:cNvSpPr txBox="1"/>
            <p:nvPr/>
          </p:nvSpPr>
          <p:spPr>
            <a:xfrm>
              <a:off x="1475656" y="1194703"/>
              <a:ext cx="3024336" cy="99257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инновациялық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қызметті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бағалаудың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негізгі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тәсілдерін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қолдану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: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формальды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,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ресурстарды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қажет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ететін</a:t>
              </a:r>
              <a:r>
                <a:rPr lang="ru-RU" altLang="zh-CN" sz="1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, </a:t>
              </a:r>
              <a:r>
                <a:rPr lang="ru-RU" altLang="zh-CN" sz="1200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нәтижелі</a:t>
              </a:r>
              <a:endPara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  <a:p>
              <a:pPr algn="just"/>
              <a:endParaRPr lang="zh-CN" altLang="en-US" sz="1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  <a:p>
              <a:pPr algn="just"/>
              <a:endParaRPr lang="zh-CN" altLang="en-US" sz="1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73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Прямоугольник 58"/>
          <p:cNvSpPr/>
          <p:nvPr/>
        </p:nvSpPr>
        <p:spPr>
          <a:xfrm>
            <a:off x="1259632" y="1059582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 мен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жетілдіру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мүмкіндіктері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" name="Рисунок 59" descr="110x_fig_4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347614"/>
            <a:ext cx="5760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Рисунок 60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300192" y="1851670"/>
            <a:ext cx="488709" cy="576064"/>
          </a:xfrm>
          <a:prstGeom prst="rect">
            <a:avLst/>
          </a:prstGeom>
        </p:spPr>
      </p:pic>
      <p:pic>
        <p:nvPicPr>
          <p:cNvPr id="63" name="Рисунок 62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80312" y="2571750"/>
            <a:ext cx="776377" cy="500332"/>
          </a:xfrm>
          <a:prstGeom prst="rect">
            <a:avLst/>
          </a:prstGeom>
        </p:spPr>
      </p:pic>
      <p:pic>
        <p:nvPicPr>
          <p:cNvPr id="64" name="Рисунок 63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076056" y="2499742"/>
            <a:ext cx="648072" cy="451570"/>
          </a:xfrm>
          <a:prstGeom prst="rect">
            <a:avLst/>
          </a:prstGeom>
        </p:spPr>
      </p:pic>
      <p:sp>
        <p:nvSpPr>
          <p:cNvPr id="65" name="Прямоугольник 64"/>
          <p:cNvSpPr/>
          <p:nvPr/>
        </p:nvSpPr>
        <p:spPr>
          <a:xfrm>
            <a:off x="1403648" y="195486"/>
            <a:ext cx="6311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әлеуетінің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көрсеткіштері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74637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11" name="矩形 10"/>
          <p:cNvSpPr/>
          <p:nvPr/>
        </p:nvSpPr>
        <p:spPr>
          <a:xfrm>
            <a:off x="2843808" y="3651870"/>
            <a:ext cx="5214974" cy="31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13" name="椭圆 12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7668344" y="4531355"/>
            <a:ext cx="147565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altLang="zh-CN" sz="15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5 </a:t>
            </a:r>
            <a:r>
              <a:rPr lang="ru-RU" altLang="zh-CN" sz="1500" dirty="0" err="1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апта</a:t>
            </a:r>
            <a:r>
              <a:rPr lang="ru-RU" altLang="zh-CN" sz="15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 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354493" y="2765444"/>
            <a:ext cx="4881803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2627784" y="2859782"/>
            <a:ext cx="4824536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6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Тыңдағандарыңызға  рахмет!</a:t>
            </a:r>
            <a:endParaRPr lang="en-US" altLang="zh-CN" sz="1600" b="1" dirty="0">
              <a:solidFill>
                <a:srgbClr val="679E2A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4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40392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Рисунок 33" descr="https://vestnik-mgou.ru/images/series/ped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987574"/>
            <a:ext cx="1080120" cy="10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82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5" grpId="0"/>
      <p:bldP spid="37" grpId="0" animBg="1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59" name="矩形 58"/>
          <p:cNvSpPr/>
          <p:nvPr/>
        </p:nvSpPr>
        <p:spPr>
          <a:xfrm>
            <a:off x="0" y="3975906"/>
            <a:ext cx="9144000" cy="1167594"/>
          </a:xfrm>
          <a:prstGeom prst="rect">
            <a:avLst/>
          </a:prstGeom>
          <a:solidFill>
            <a:srgbClr val="679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259632" y="771550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995936" y="1275606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660232" y="771550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123478"/>
            <a:ext cx="47454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 инновация типологиялары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923678"/>
            <a:ext cx="2448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1.Білім беру жүйесіндегі инновациялардың даму ерекшелігі мен заңдылықтары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2139702"/>
            <a:ext cx="2564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Инновация түрлері және олардың сипаттамалары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1923678"/>
            <a:ext cx="2304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Университеттегі білім берудегі инновациялардың педагогикалық әлеуеті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699542"/>
            <a:ext cx="1328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33085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9" grpId="0" animBg="1"/>
      <p:bldP spid="60" grpId="0" animBg="1"/>
      <p:bldP spid="61" grpId="0" animBg="1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椭圆 63"/>
          <p:cNvSpPr/>
          <p:nvPr/>
        </p:nvSpPr>
        <p:spPr>
          <a:xfrm>
            <a:off x="179512" y="123478"/>
            <a:ext cx="918222" cy="918102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9" name="Рисунок 48" descr="https://sites.google.com/site/ucebairabotamy/_/rsrc/1394546286914/config/customLogo.gif?revision=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5486"/>
            <a:ext cx="720080" cy="8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Прямоугольник 49"/>
          <p:cNvSpPr/>
          <p:nvPr/>
        </p:nvSpPr>
        <p:spPr>
          <a:xfrm>
            <a:off x="1547664" y="195486"/>
            <a:ext cx="3539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Талқылуға арналған сұрақтар: </a:t>
            </a:r>
            <a:endParaRPr lang="ru-RU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1619672" y="627534"/>
            <a:ext cx="6820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үдерістердің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619672" y="987574"/>
            <a:ext cx="7651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үдерістердің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дамуына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факторлар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әсер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етеді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619672" y="163564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жүйесіндегі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жаңалықтардан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нәтижелер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күтеміз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07504" y="2355726"/>
            <a:ext cx="1231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Ой-пікір: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331640" y="2499742"/>
            <a:ext cx="66784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дәстүрлі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,«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нормативтік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оқытуға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балама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білімді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игерудің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ерекше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Нормативті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қайталанатын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жағдайлардағы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ережелерін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білуге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​​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ал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мүмкін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бұрын-соңды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болмаған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жағдайларда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бірлесіп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әрекет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дамытуды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білдіреді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Б.Боткин,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әлеуметтанушы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112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8532440" y="4587974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35" name="TextBox 43"/>
          <p:cNvSpPr>
            <a:spLocks noChangeArrowheads="1"/>
          </p:cNvSpPr>
          <p:nvPr/>
        </p:nvSpPr>
        <p:spPr bwMode="auto">
          <a:xfrm>
            <a:off x="3419872" y="699542"/>
            <a:ext cx="2311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Инновация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типологиясының</a:t>
            </a:r>
            <a:r>
              <a:rPr lang="ru-RU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тәсілдері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6" name="组合 2"/>
          <p:cNvGrpSpPr>
            <a:grpSpLocks/>
          </p:cNvGrpSpPr>
          <p:nvPr/>
        </p:nvGrpSpPr>
        <p:grpSpPr bwMode="auto">
          <a:xfrm>
            <a:off x="2770188" y="1138714"/>
            <a:ext cx="3579812" cy="142875"/>
            <a:chOff x="0" y="0"/>
            <a:chExt cx="3580582" cy="158874"/>
          </a:xfrm>
        </p:grpSpPr>
        <p:grpSp>
          <p:nvGrpSpPr>
            <p:cNvPr id="37" name="组合 61"/>
            <p:cNvGrpSpPr>
              <a:grpSpLocks/>
            </p:cNvGrpSpPr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42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" name="组合 62"/>
            <p:cNvGrpSpPr>
              <a:grpSpLocks/>
            </p:cNvGrpSpPr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39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436096" y="1563638"/>
            <a:ext cx="2880320" cy="1296910"/>
            <a:chOff x="6059464" y="3524926"/>
            <a:chExt cx="2185594" cy="1224902"/>
          </a:xfrm>
        </p:grpSpPr>
        <p:grpSp>
          <p:nvGrpSpPr>
            <p:cNvPr id="85" name="组合 84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9" name="圆角矩形 8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TextBox 87"/>
            <p:cNvSpPr>
              <a:spLocks noChangeArrowheads="1"/>
            </p:cNvSpPr>
            <p:nvPr/>
          </p:nvSpPr>
          <p:spPr bwMode="auto">
            <a:xfrm>
              <a:off x="6496583" y="3956974"/>
              <a:ext cx="1471283" cy="348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ru-RU" altLang="zh-CN" sz="24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Ізденушілік</a:t>
              </a:r>
              <a:r>
                <a:rPr lang="ru-RU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 </a:t>
              </a:r>
              <a:endParaRPr lang="en-US" altLang="zh-CN" sz="2400" b="1" dirty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39552" y="1419622"/>
            <a:ext cx="2736304" cy="1224902"/>
            <a:chOff x="6059464" y="3524926"/>
            <a:chExt cx="2185594" cy="1224902"/>
          </a:xfrm>
        </p:grpSpPr>
        <p:grpSp>
          <p:nvGrpSpPr>
            <p:cNvPr id="92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TextBox 87"/>
            <p:cNvSpPr>
              <a:spLocks noChangeArrowheads="1"/>
            </p:cNvSpPr>
            <p:nvPr/>
          </p:nvSpPr>
          <p:spPr bwMode="auto">
            <a:xfrm>
              <a:off x="6059464" y="3812958"/>
              <a:ext cx="20162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kk-KZ" altLang="zh-CN" sz="2400" b="1" dirty="0" smtClean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rPr>
                <a:t>Технологиялық </a:t>
              </a:r>
              <a:endParaRPr lang="en-US" altLang="zh-CN" sz="2400" b="1" dirty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539552" y="2931790"/>
            <a:ext cx="2736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дәстүрлі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репродуктивті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бағдары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кепілдендірілген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нәтижелерге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жеткізуге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модернизацияланған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инновациялары</a:t>
            </a:r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88"/>
          <p:cNvSpPr>
            <a:spLocks noChangeArrowheads="1"/>
          </p:cNvSpPr>
          <p:nvPr/>
        </p:nvSpPr>
        <p:spPr bwMode="auto">
          <a:xfrm>
            <a:off x="6918096" y="1823076"/>
            <a:ext cx="2225904" cy="1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endParaRPr lang="en-US" altLang="zh-CN" sz="11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796136" y="3219822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дәстүрлі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зерттеушілік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сипатын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етуге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оқу-танымдық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іс-әрекетті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ұйымдастыруға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түрлендіретін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трансформациялық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инновациялары</a:t>
            </a:r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" name="Рисунок 50" descr="http://nas2.net/wp-content/uploads/2012/10/guvernerskaya-pedagogika-i-eyo-sistem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1693" y="1635646"/>
            <a:ext cx="191038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51" descr="http://www.eduportal44.ru/koiro/CROS/foi/KiiIKTvo/kurs/MBU%20IMC/SiteAssets/uchitel-uchenik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0"/>
            <a:ext cx="1292165" cy="55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椭圆 11"/>
          <p:cNvSpPr/>
          <p:nvPr/>
        </p:nvSpPr>
        <p:spPr>
          <a:xfrm>
            <a:off x="107504" y="123478"/>
            <a:ext cx="1080120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kk-KZ" altLang="zh-CN" sz="4500" b="1" dirty="0" smtClean="0">
                <a:solidFill>
                  <a:srgbClr val="679E2A"/>
                </a:solidFill>
              </a:rPr>
              <a:t>1</a:t>
            </a:r>
            <a:endParaRPr lang="en-US" altLang="zh-CN" sz="4500" b="1" dirty="0">
              <a:solidFill>
                <a:srgbClr val="679E2A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98623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3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51470"/>
            <a:ext cx="78488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Университетте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сапалы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үдерістер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үшін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6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қажет</a:t>
            </a:r>
            <a:r>
              <a:rPr lang="ru-RU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:  </a:t>
            </a:r>
            <a:endParaRPr lang="zh-CN" altLang="en-US" sz="16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18791" y="1947391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34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5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6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7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39552" y="915566"/>
            <a:ext cx="2376264" cy="158503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қолданыстағы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бағдарламаларға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жобаларға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мақсаттарға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міндеттерге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мазмұнға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педагогикалық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үдерісті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ұйымдастырудың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әдістері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мен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формаларына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жүйелік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талдау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жүргізу</a:t>
            </a:r>
            <a:endParaRPr lang="ru-RU" altLang="zh-CN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Gill Sans" charset="0"/>
            </a:endParaRP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516672" y="2248188"/>
            <a:ext cx="1206806" cy="1206613"/>
            <a:chOff x="2201071" y="3406041"/>
            <a:chExt cx="1805286" cy="1805938"/>
          </a:xfrm>
        </p:grpSpPr>
        <p:grpSp>
          <p:nvGrpSpPr>
            <p:cNvPr id="56" name="组合 55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9" name="椭圆 5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2570587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980217" y="2248188"/>
            <a:ext cx="1206806" cy="1206613"/>
            <a:chOff x="7382260" y="3406041"/>
            <a:chExt cx="1805286" cy="1805938"/>
          </a:xfrm>
        </p:grpSpPr>
        <p:grpSp>
          <p:nvGrpSpPr>
            <p:cNvPr id="63" name="组合 62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8" name="同心圆 8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7794633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61429" y="2248188"/>
            <a:ext cx="1206806" cy="1206613"/>
            <a:chOff x="4811090" y="3406041"/>
            <a:chExt cx="1805286" cy="1805938"/>
          </a:xfrm>
        </p:grpSpPr>
        <p:grpSp>
          <p:nvGrpSpPr>
            <p:cNvPr id="91" name="组合 90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5" name="同心圆 9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4" name="椭圆 9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263545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706590" y="2248188"/>
            <a:ext cx="1206806" cy="1206613"/>
            <a:chOff x="9964778" y="3406041"/>
            <a:chExt cx="1805286" cy="1805938"/>
          </a:xfrm>
        </p:grpSpPr>
        <p:grpSp>
          <p:nvGrpSpPr>
            <p:cNvPr id="98" name="组合 97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2" name="同心圆 10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椭圆 10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1" name="椭圆 10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0434021" y="3876616"/>
              <a:ext cx="1023614" cy="552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4644008" y="627534"/>
            <a:ext cx="1944216" cy="175431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жоспарды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жаңартудың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жобасын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сапалы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қайта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құрулардың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болжамдарын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(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нені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өзгерту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керек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қалай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өзгерту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керек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нені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алу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керек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?)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әзірлеу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барлық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факторларды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ескере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отырып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инновацияны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енгізу</a:t>
            </a:r>
            <a:endParaRPr lang="ru-RU" altLang="zh-CN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Gill Sans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15816" y="3723878"/>
            <a:ext cx="2088232" cy="8309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педагогикалық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үдерісті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өзіндік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іс-әрекетті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жаңарту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бойынша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сұраныстар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мен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қажеттіліктерді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ескеру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00192" y="3579862"/>
            <a:ext cx="2520280" cy="120031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жаңарту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нәтижесінде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ХХІ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ғасыр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дағдыларының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дамуын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қамтамасыз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(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сыни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ойлау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көшбасшылық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шешімдерге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икемділік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ақпараттық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мәдениет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нәтижелер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бойынша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іс-қимыл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т.б.)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31811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2" presetClass="entr" presetSubtype="12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ac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762348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үдерістердің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(ИҮ)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заңдары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және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оларды</a:t>
            </a:r>
            <a:r>
              <a:rPr lang="ru-RU" altLang="zh-CN" sz="14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14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басқару</a:t>
            </a:r>
            <a:endParaRPr lang="zh-CN" altLang="en-US" sz="14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07504" y="1275606"/>
            <a:ext cx="2592288" cy="226985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Кез-келген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өзгеріс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объектіге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сөзсіз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қарсы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тұрады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Әрекеттердің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нәтижелердің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істеуі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тұрақты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болған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кезде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тиімді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Инновация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істеп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тұрғанды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​​«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құлатады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», оны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қайта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құрылымдауды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қажет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етеді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содан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уақытты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еңбекті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ырғақты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жоғалтуды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толықтырады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жүйеде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тепе-теңдікті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бұзады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Қызмет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ету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өзгеру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тенденциялары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арасындағы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тепе-теңдікті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табу,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ұйымдық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жүйенің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икемді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тепе-теңдігін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ету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маңызды</a:t>
            </a:r>
            <a:endParaRPr lang="zh-CN" altLang="en-US" sz="11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51520" y="771550"/>
            <a:ext cx="2232248" cy="338554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 algn="ctr"/>
            <a:r>
              <a:rPr lang="kk-KZ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ИҮ</a:t>
            </a:r>
            <a:r>
              <a:rPr lang="en-US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1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дамуының</a:t>
            </a:r>
            <a:r>
              <a:rPr lang="ru-RU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1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тепе-теңдігі</a:t>
            </a:r>
            <a:r>
              <a:rPr lang="ru-RU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мен </a:t>
            </a:r>
            <a:r>
              <a:rPr lang="ru-RU" altLang="zh-CN" sz="11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динамикасын</a:t>
            </a:r>
            <a:r>
              <a:rPr lang="ru-RU" altLang="zh-CN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1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сақтау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843808" y="1347614"/>
            <a:ext cx="1728192" cy="176202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субъектісінің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жалпылығына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біркелкілігіне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енгізілген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қарамастан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оны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асырудың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әрқайсысында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бірегейлік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белгілері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бар,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сондықтан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іске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асырудың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әр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түрлі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бағыттарында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бірнеше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түрлендірулер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сөзсіз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915816" y="771550"/>
            <a:ext cx="1527944" cy="553998"/>
          </a:xfrm>
          <a:prstGeom prst="rect">
            <a:avLst/>
          </a:prstGeom>
          <a:noFill/>
        </p:spPr>
        <p:txBody>
          <a:bodyPr wrap="square" lIns="68580" tIns="0" rIns="68580" bIns="0" rtlCol="0" anchor="t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 мен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қоршаған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ортаның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өзара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бейімделуі</a:t>
            </a:r>
            <a:endParaRPr lang="zh-CN" altLang="en-US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788024" y="1419622"/>
            <a:ext cx="1500362" cy="15927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Қоғамның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жаңаруы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тұлғаның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типін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қалыптастыру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жағдайында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ұйымдастырудың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идеялары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қағидаларының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ретінде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660232" y="1419622"/>
            <a:ext cx="2232248" cy="176202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жүйедегі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пәндермен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байланыс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менеджмент.</a:t>
            </a:r>
          </a:p>
          <a:p>
            <a:pPr algn="just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Инновациялар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ғылымдар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кешенінің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түйіскен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жерінде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пайда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халықаралық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жаһандық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сипат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алады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бізге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міндеттер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қойып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өзгеріп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жатқан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шындықты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жаңаша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көруге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мәжбүр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етеді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Flowchart: Manual Input 11"/>
          <p:cNvSpPr/>
          <p:nvPr/>
        </p:nvSpPr>
        <p:spPr>
          <a:xfrm>
            <a:off x="395536" y="3723878"/>
            <a:ext cx="1840269" cy="1144329"/>
          </a:xfrm>
          <a:prstGeom prst="flowChartManualInput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en-US" sz="1500" b="1">
              <a:solidFill>
                <a:srgbClr val="CE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Flowchart: Manual Input 11"/>
          <p:cNvSpPr/>
          <p:nvPr/>
        </p:nvSpPr>
        <p:spPr>
          <a:xfrm flipH="1">
            <a:off x="2699792" y="3651870"/>
            <a:ext cx="1840269" cy="1144329"/>
          </a:xfrm>
          <a:prstGeom prst="flowChartManualInput">
            <a:avLst/>
          </a:prstGeom>
          <a:solidFill>
            <a:srgbClr val="679E2A"/>
          </a:solidFill>
          <a:ln w="38100">
            <a:noFill/>
          </a:ln>
          <a:effectLst>
            <a:innerShdw blurRad="889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Flowchart: Manual Input 11"/>
          <p:cNvSpPr/>
          <p:nvPr/>
        </p:nvSpPr>
        <p:spPr>
          <a:xfrm>
            <a:off x="4572000" y="3651870"/>
            <a:ext cx="1840269" cy="1144329"/>
          </a:xfrm>
          <a:prstGeom prst="flowChartManualInput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en-US" sz="1500" b="1">
              <a:solidFill>
                <a:srgbClr val="CE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Flowchart: Manual Input 11"/>
          <p:cNvSpPr/>
          <p:nvPr/>
        </p:nvSpPr>
        <p:spPr>
          <a:xfrm flipH="1">
            <a:off x="6516215" y="3723878"/>
            <a:ext cx="1840269" cy="1072321"/>
          </a:xfrm>
          <a:prstGeom prst="flowChartManualInput">
            <a:avLst/>
          </a:prstGeom>
          <a:solidFill>
            <a:srgbClr val="679E2A"/>
          </a:solidFill>
          <a:ln w="38100">
            <a:noFill/>
          </a:ln>
          <a:effectLst>
            <a:innerShdw blurRad="88900" dist="635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Freeform 6"/>
          <p:cNvSpPr>
            <a:spLocks noEditPoints="1"/>
          </p:cNvSpPr>
          <p:nvPr/>
        </p:nvSpPr>
        <p:spPr bwMode="auto">
          <a:xfrm>
            <a:off x="5148064" y="3867894"/>
            <a:ext cx="534578" cy="516479"/>
          </a:xfrm>
          <a:custGeom>
            <a:avLst/>
            <a:gdLst>
              <a:gd name="T0" fmla="*/ 161 w 502"/>
              <a:gd name="T1" fmla="*/ 58 h 485"/>
              <a:gd name="T2" fmla="*/ 406 w 502"/>
              <a:gd name="T3" fmla="*/ 100 h 485"/>
              <a:gd name="T4" fmla="*/ 371 w 502"/>
              <a:gd name="T5" fmla="*/ 58 h 485"/>
              <a:gd name="T6" fmla="*/ 181 w 502"/>
              <a:gd name="T7" fmla="*/ 459 h 485"/>
              <a:gd name="T8" fmla="*/ 124 w 502"/>
              <a:gd name="T9" fmla="*/ 294 h 485"/>
              <a:gd name="T10" fmla="*/ 71 w 502"/>
              <a:gd name="T11" fmla="*/ 294 h 485"/>
              <a:gd name="T12" fmla="*/ 67 w 502"/>
              <a:gd name="T13" fmla="*/ 268 h 485"/>
              <a:gd name="T14" fmla="*/ 12 w 502"/>
              <a:gd name="T15" fmla="*/ 225 h 485"/>
              <a:gd name="T16" fmla="*/ 4 w 502"/>
              <a:gd name="T17" fmla="*/ 209 h 485"/>
              <a:gd name="T18" fmla="*/ 3 w 502"/>
              <a:gd name="T19" fmla="*/ 207 h 485"/>
              <a:gd name="T20" fmla="*/ 6 w 502"/>
              <a:gd name="T21" fmla="*/ 181 h 485"/>
              <a:gd name="T22" fmla="*/ 79 w 502"/>
              <a:gd name="T23" fmla="*/ 111 h 485"/>
              <a:gd name="T24" fmla="*/ 97 w 502"/>
              <a:gd name="T25" fmla="*/ 110 h 485"/>
              <a:gd name="T26" fmla="*/ 92 w 502"/>
              <a:gd name="T27" fmla="*/ 145 h 485"/>
              <a:gd name="T28" fmla="*/ 115 w 502"/>
              <a:gd name="T29" fmla="*/ 122 h 485"/>
              <a:gd name="T30" fmla="*/ 138 w 502"/>
              <a:gd name="T31" fmla="*/ 122 h 485"/>
              <a:gd name="T32" fmla="*/ 161 w 502"/>
              <a:gd name="T33" fmla="*/ 145 h 485"/>
              <a:gd name="T34" fmla="*/ 155 w 502"/>
              <a:gd name="T35" fmla="*/ 110 h 485"/>
              <a:gd name="T36" fmla="*/ 174 w 502"/>
              <a:gd name="T37" fmla="*/ 111 h 485"/>
              <a:gd name="T38" fmla="*/ 157 w 502"/>
              <a:gd name="T39" fmla="*/ 314 h 485"/>
              <a:gd name="T40" fmla="*/ 70 w 502"/>
              <a:gd name="T41" fmla="*/ 173 h 485"/>
              <a:gd name="T42" fmla="*/ 62 w 502"/>
              <a:gd name="T43" fmla="*/ 222 h 485"/>
              <a:gd name="T44" fmla="*/ 502 w 502"/>
              <a:gd name="T45" fmla="*/ 211 h 485"/>
              <a:gd name="T46" fmla="*/ 502 w 502"/>
              <a:gd name="T47" fmla="*/ 210 h 485"/>
              <a:gd name="T48" fmla="*/ 453 w 502"/>
              <a:gd name="T49" fmla="*/ 111 h 485"/>
              <a:gd name="T50" fmla="*/ 435 w 502"/>
              <a:gd name="T51" fmla="*/ 110 h 485"/>
              <a:gd name="T52" fmla="*/ 440 w 502"/>
              <a:gd name="T53" fmla="*/ 145 h 485"/>
              <a:gd name="T54" fmla="*/ 417 w 502"/>
              <a:gd name="T55" fmla="*/ 122 h 485"/>
              <a:gd name="T56" fmla="*/ 394 w 502"/>
              <a:gd name="T57" fmla="*/ 122 h 485"/>
              <a:gd name="T58" fmla="*/ 371 w 502"/>
              <a:gd name="T59" fmla="*/ 145 h 485"/>
              <a:gd name="T60" fmla="*/ 377 w 502"/>
              <a:gd name="T61" fmla="*/ 110 h 485"/>
              <a:gd name="T62" fmla="*/ 358 w 502"/>
              <a:gd name="T63" fmla="*/ 111 h 485"/>
              <a:gd name="T64" fmla="*/ 362 w 502"/>
              <a:gd name="T65" fmla="*/ 314 h 485"/>
              <a:gd name="T66" fmla="*/ 403 w 502"/>
              <a:gd name="T67" fmla="*/ 459 h 485"/>
              <a:gd name="T68" fmla="*/ 413 w 502"/>
              <a:gd name="T69" fmla="*/ 459 h 485"/>
              <a:gd name="T70" fmla="*/ 469 w 502"/>
              <a:gd name="T71" fmla="*/ 303 h 485"/>
              <a:gd name="T72" fmla="*/ 498 w 502"/>
              <a:gd name="T73" fmla="*/ 233 h 485"/>
              <a:gd name="T74" fmla="*/ 501 w 502"/>
              <a:gd name="T75" fmla="*/ 227 h 485"/>
              <a:gd name="T76" fmla="*/ 260 w 502"/>
              <a:gd name="T77" fmla="*/ 94 h 485"/>
              <a:gd name="T78" fmla="*/ 222 w 502"/>
              <a:gd name="T79" fmla="*/ 47 h 485"/>
              <a:gd name="T80" fmla="*/ 310 w 502"/>
              <a:gd name="T81" fmla="*/ 105 h 485"/>
              <a:gd name="T82" fmla="*/ 308 w 502"/>
              <a:gd name="T83" fmla="*/ 118 h 485"/>
              <a:gd name="T84" fmla="*/ 272 w 502"/>
              <a:gd name="T85" fmla="*/ 197 h 485"/>
              <a:gd name="T86" fmla="*/ 267 w 502"/>
              <a:gd name="T87" fmla="*/ 102 h 485"/>
              <a:gd name="T88" fmla="*/ 251 w 502"/>
              <a:gd name="T89" fmla="*/ 120 h 485"/>
              <a:gd name="T90" fmla="*/ 231 w 502"/>
              <a:gd name="T91" fmla="*/ 127 h 485"/>
              <a:gd name="T92" fmla="*/ 228 w 502"/>
              <a:gd name="T93" fmla="*/ 103 h 485"/>
              <a:gd name="T94" fmla="*/ 187 w 502"/>
              <a:gd name="T95" fmla="*/ 126 h 485"/>
              <a:gd name="T96" fmla="*/ 195 w 502"/>
              <a:gd name="T97" fmla="*/ 305 h 485"/>
              <a:gd name="T98" fmla="*/ 205 w 502"/>
              <a:gd name="T99" fmla="*/ 485 h 485"/>
              <a:gd name="T100" fmla="*/ 262 w 502"/>
              <a:gd name="T101" fmla="*/ 305 h 485"/>
              <a:gd name="T102" fmla="*/ 319 w 502"/>
              <a:gd name="T103" fmla="*/ 305 h 485"/>
              <a:gd name="T104" fmla="*/ 325 w 502"/>
              <a:gd name="T105" fmla="*/ 305 h 485"/>
              <a:gd name="T106" fmla="*/ 311 w 502"/>
              <a:gd name="T107" fmla="*/ 10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2" h="485">
                <a:moveTo>
                  <a:pt x="92" y="58"/>
                </a:moveTo>
                <a:cubicBezTo>
                  <a:pt x="92" y="34"/>
                  <a:pt x="107" y="15"/>
                  <a:pt x="126" y="15"/>
                </a:cubicBezTo>
                <a:cubicBezTo>
                  <a:pt x="145" y="15"/>
                  <a:pt x="161" y="34"/>
                  <a:pt x="161" y="58"/>
                </a:cubicBezTo>
                <a:cubicBezTo>
                  <a:pt x="161" y="81"/>
                  <a:pt x="145" y="100"/>
                  <a:pt x="126" y="100"/>
                </a:cubicBezTo>
                <a:cubicBezTo>
                  <a:pt x="107" y="100"/>
                  <a:pt x="92" y="81"/>
                  <a:pt x="92" y="58"/>
                </a:cubicBezTo>
                <a:close/>
                <a:moveTo>
                  <a:pt x="406" y="100"/>
                </a:moveTo>
                <a:cubicBezTo>
                  <a:pt x="425" y="100"/>
                  <a:pt x="440" y="81"/>
                  <a:pt x="440" y="58"/>
                </a:cubicBezTo>
                <a:cubicBezTo>
                  <a:pt x="440" y="34"/>
                  <a:pt x="425" y="15"/>
                  <a:pt x="406" y="15"/>
                </a:cubicBezTo>
                <a:cubicBezTo>
                  <a:pt x="386" y="15"/>
                  <a:pt x="371" y="34"/>
                  <a:pt x="371" y="58"/>
                </a:cubicBezTo>
                <a:cubicBezTo>
                  <a:pt x="371" y="81"/>
                  <a:pt x="386" y="100"/>
                  <a:pt x="406" y="100"/>
                </a:cubicBezTo>
                <a:close/>
                <a:moveTo>
                  <a:pt x="181" y="316"/>
                </a:moveTo>
                <a:cubicBezTo>
                  <a:pt x="182" y="355"/>
                  <a:pt x="182" y="419"/>
                  <a:pt x="181" y="459"/>
                </a:cubicBezTo>
                <a:cubicBezTo>
                  <a:pt x="134" y="459"/>
                  <a:pt x="134" y="459"/>
                  <a:pt x="134" y="459"/>
                </a:cubicBezTo>
                <a:cubicBezTo>
                  <a:pt x="129" y="294"/>
                  <a:pt x="129" y="294"/>
                  <a:pt x="129" y="294"/>
                </a:cubicBezTo>
                <a:cubicBezTo>
                  <a:pt x="127" y="294"/>
                  <a:pt x="125" y="294"/>
                  <a:pt x="124" y="294"/>
                </a:cubicBezTo>
                <a:cubicBezTo>
                  <a:pt x="124" y="326"/>
                  <a:pt x="125" y="411"/>
                  <a:pt x="124" y="459"/>
                </a:cubicBezTo>
                <a:cubicBezTo>
                  <a:pt x="77" y="459"/>
                  <a:pt x="77" y="459"/>
                  <a:pt x="77" y="459"/>
                </a:cubicBezTo>
                <a:cubicBezTo>
                  <a:pt x="71" y="294"/>
                  <a:pt x="71" y="294"/>
                  <a:pt x="71" y="294"/>
                </a:cubicBezTo>
                <a:cubicBezTo>
                  <a:pt x="70" y="294"/>
                  <a:pt x="68" y="294"/>
                  <a:pt x="67" y="294"/>
                </a:cubicBezTo>
                <a:cubicBezTo>
                  <a:pt x="67" y="293"/>
                  <a:pt x="67" y="293"/>
                  <a:pt x="67" y="293"/>
                </a:cubicBezTo>
                <a:cubicBezTo>
                  <a:pt x="67" y="285"/>
                  <a:pt x="67" y="277"/>
                  <a:pt x="67" y="268"/>
                </a:cubicBezTo>
                <a:cubicBezTo>
                  <a:pt x="59" y="273"/>
                  <a:pt x="50" y="278"/>
                  <a:pt x="41" y="282"/>
                </a:cubicBezTo>
                <a:cubicBezTo>
                  <a:pt x="22" y="244"/>
                  <a:pt x="22" y="244"/>
                  <a:pt x="22" y="244"/>
                </a:cubicBezTo>
                <a:cubicBezTo>
                  <a:pt x="12" y="225"/>
                  <a:pt x="12" y="225"/>
                  <a:pt x="12" y="225"/>
                </a:cubicBezTo>
                <a:cubicBezTo>
                  <a:pt x="7" y="216"/>
                  <a:pt x="7" y="216"/>
                  <a:pt x="7" y="216"/>
                </a:cubicBezTo>
                <a:cubicBezTo>
                  <a:pt x="5" y="211"/>
                  <a:pt x="5" y="211"/>
                  <a:pt x="5" y="211"/>
                </a:cubicBezTo>
                <a:cubicBezTo>
                  <a:pt x="4" y="209"/>
                  <a:pt x="4" y="209"/>
                  <a:pt x="4" y="209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4" y="195"/>
                  <a:pt x="0" y="231"/>
                  <a:pt x="5" y="182"/>
                </a:cubicBezTo>
                <a:cubicBezTo>
                  <a:pt x="6" y="181"/>
                  <a:pt x="6" y="181"/>
                  <a:pt x="6" y="181"/>
                </a:cubicBezTo>
                <a:cubicBezTo>
                  <a:pt x="6" y="181"/>
                  <a:pt x="6" y="181"/>
                  <a:pt x="6" y="181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8" y="114"/>
                  <a:pt x="73" y="112"/>
                  <a:pt x="79" y="111"/>
                </a:cubicBezTo>
                <a:cubicBezTo>
                  <a:pt x="79" y="111"/>
                  <a:pt x="80" y="111"/>
                  <a:pt x="80" y="111"/>
                </a:cubicBezTo>
                <a:cubicBezTo>
                  <a:pt x="86" y="110"/>
                  <a:pt x="92" y="110"/>
                  <a:pt x="97" y="109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18" y="125"/>
                  <a:pt x="118" y="125"/>
                  <a:pt x="118" y="125"/>
                </a:cubicBezTo>
                <a:cubicBezTo>
                  <a:pt x="115" y="122"/>
                  <a:pt x="115" y="122"/>
                  <a:pt x="115" y="122"/>
                </a:cubicBezTo>
                <a:cubicBezTo>
                  <a:pt x="119" y="108"/>
                  <a:pt x="119" y="108"/>
                  <a:pt x="119" y="108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34" y="125"/>
                  <a:pt x="134" y="125"/>
                  <a:pt x="134" y="125"/>
                </a:cubicBezTo>
                <a:cubicBezTo>
                  <a:pt x="138" y="195"/>
                  <a:pt x="138" y="195"/>
                  <a:pt x="138" y="195"/>
                </a:cubicBezTo>
                <a:cubicBezTo>
                  <a:pt x="161" y="145"/>
                  <a:pt x="161" y="145"/>
                  <a:pt x="161" y="145"/>
                </a:cubicBezTo>
                <a:cubicBezTo>
                  <a:pt x="152" y="131"/>
                  <a:pt x="152" y="131"/>
                  <a:pt x="152" y="131"/>
                </a:cubicBezTo>
                <a:cubicBezTo>
                  <a:pt x="170" y="122"/>
                  <a:pt x="170" y="122"/>
                  <a:pt x="170" y="122"/>
                </a:cubicBezTo>
                <a:cubicBezTo>
                  <a:pt x="155" y="110"/>
                  <a:pt x="155" y="110"/>
                  <a:pt x="155" y="110"/>
                </a:cubicBezTo>
                <a:cubicBezTo>
                  <a:pt x="155" y="109"/>
                  <a:pt x="155" y="109"/>
                  <a:pt x="155" y="109"/>
                </a:cubicBezTo>
                <a:cubicBezTo>
                  <a:pt x="161" y="110"/>
                  <a:pt x="167" y="110"/>
                  <a:pt x="172" y="111"/>
                </a:cubicBezTo>
                <a:cubicBezTo>
                  <a:pt x="173" y="111"/>
                  <a:pt x="173" y="111"/>
                  <a:pt x="174" y="111"/>
                </a:cubicBezTo>
                <a:cubicBezTo>
                  <a:pt x="174" y="111"/>
                  <a:pt x="175" y="112"/>
                  <a:pt x="176" y="112"/>
                </a:cubicBezTo>
                <a:cubicBezTo>
                  <a:pt x="174" y="116"/>
                  <a:pt x="173" y="121"/>
                  <a:pt x="172" y="126"/>
                </a:cubicBezTo>
                <a:cubicBezTo>
                  <a:pt x="157" y="314"/>
                  <a:pt x="157" y="314"/>
                  <a:pt x="157" y="314"/>
                </a:cubicBezTo>
                <a:cubicBezTo>
                  <a:pt x="169" y="315"/>
                  <a:pt x="169" y="315"/>
                  <a:pt x="169" y="315"/>
                </a:cubicBezTo>
                <a:cubicBezTo>
                  <a:pt x="173" y="315"/>
                  <a:pt x="177" y="315"/>
                  <a:pt x="181" y="316"/>
                </a:cubicBezTo>
                <a:close/>
                <a:moveTo>
                  <a:pt x="70" y="173"/>
                </a:moveTo>
                <a:cubicBezTo>
                  <a:pt x="49" y="198"/>
                  <a:pt x="49" y="198"/>
                  <a:pt x="49" y="198"/>
                </a:cubicBezTo>
                <a:cubicBezTo>
                  <a:pt x="52" y="204"/>
                  <a:pt x="52" y="204"/>
                  <a:pt x="52" y="204"/>
                </a:cubicBezTo>
                <a:cubicBezTo>
                  <a:pt x="62" y="222"/>
                  <a:pt x="62" y="222"/>
                  <a:pt x="62" y="222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8" y="212"/>
                  <a:pt x="69" y="192"/>
                  <a:pt x="70" y="173"/>
                </a:cubicBezTo>
                <a:close/>
                <a:moveTo>
                  <a:pt x="502" y="211"/>
                </a:moveTo>
                <a:cubicBezTo>
                  <a:pt x="502" y="210"/>
                  <a:pt x="502" y="210"/>
                  <a:pt x="502" y="210"/>
                </a:cubicBezTo>
                <a:cubicBezTo>
                  <a:pt x="502" y="210"/>
                  <a:pt x="502" y="210"/>
                  <a:pt x="502" y="210"/>
                </a:cubicBezTo>
                <a:cubicBezTo>
                  <a:pt x="502" y="210"/>
                  <a:pt x="502" y="210"/>
                  <a:pt x="502" y="210"/>
                </a:cubicBezTo>
                <a:cubicBezTo>
                  <a:pt x="501" y="207"/>
                  <a:pt x="501" y="207"/>
                  <a:pt x="501" y="207"/>
                </a:cubicBezTo>
                <a:cubicBezTo>
                  <a:pt x="471" y="126"/>
                  <a:pt x="471" y="126"/>
                  <a:pt x="471" y="126"/>
                </a:cubicBezTo>
                <a:cubicBezTo>
                  <a:pt x="468" y="118"/>
                  <a:pt x="460" y="112"/>
                  <a:pt x="453" y="111"/>
                </a:cubicBezTo>
                <a:cubicBezTo>
                  <a:pt x="452" y="111"/>
                  <a:pt x="452" y="111"/>
                  <a:pt x="452" y="111"/>
                </a:cubicBezTo>
                <a:cubicBezTo>
                  <a:pt x="446" y="110"/>
                  <a:pt x="440" y="110"/>
                  <a:pt x="435" y="109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49" y="122"/>
                  <a:pt x="449" y="122"/>
                  <a:pt x="449" y="122"/>
                </a:cubicBezTo>
                <a:cubicBezTo>
                  <a:pt x="432" y="131"/>
                  <a:pt x="432" y="131"/>
                  <a:pt x="432" y="131"/>
                </a:cubicBezTo>
                <a:cubicBezTo>
                  <a:pt x="440" y="145"/>
                  <a:pt x="440" y="145"/>
                  <a:pt x="440" y="145"/>
                </a:cubicBezTo>
                <a:cubicBezTo>
                  <a:pt x="417" y="195"/>
                  <a:pt x="417" y="195"/>
                  <a:pt x="417" y="195"/>
                </a:cubicBezTo>
                <a:cubicBezTo>
                  <a:pt x="414" y="125"/>
                  <a:pt x="414" y="125"/>
                  <a:pt x="414" y="125"/>
                </a:cubicBezTo>
                <a:cubicBezTo>
                  <a:pt x="417" y="122"/>
                  <a:pt x="417" y="122"/>
                  <a:pt x="417" y="122"/>
                </a:cubicBezTo>
                <a:cubicBezTo>
                  <a:pt x="413" y="109"/>
                  <a:pt x="413" y="109"/>
                  <a:pt x="413" y="109"/>
                </a:cubicBezTo>
                <a:cubicBezTo>
                  <a:pt x="399" y="109"/>
                  <a:pt x="399" y="109"/>
                  <a:pt x="399" y="109"/>
                </a:cubicBezTo>
                <a:cubicBezTo>
                  <a:pt x="394" y="122"/>
                  <a:pt x="394" y="122"/>
                  <a:pt x="394" y="122"/>
                </a:cubicBezTo>
                <a:cubicBezTo>
                  <a:pt x="398" y="125"/>
                  <a:pt x="398" y="125"/>
                  <a:pt x="398" y="125"/>
                </a:cubicBezTo>
                <a:cubicBezTo>
                  <a:pt x="394" y="195"/>
                  <a:pt x="394" y="195"/>
                  <a:pt x="394" y="195"/>
                </a:cubicBezTo>
                <a:cubicBezTo>
                  <a:pt x="371" y="145"/>
                  <a:pt x="371" y="145"/>
                  <a:pt x="371" y="145"/>
                </a:cubicBezTo>
                <a:cubicBezTo>
                  <a:pt x="379" y="131"/>
                  <a:pt x="379" y="131"/>
                  <a:pt x="379" y="131"/>
                </a:cubicBezTo>
                <a:cubicBezTo>
                  <a:pt x="362" y="122"/>
                  <a:pt x="362" y="122"/>
                  <a:pt x="362" y="122"/>
                </a:cubicBezTo>
                <a:cubicBezTo>
                  <a:pt x="377" y="110"/>
                  <a:pt x="377" y="110"/>
                  <a:pt x="377" y="110"/>
                </a:cubicBezTo>
                <a:cubicBezTo>
                  <a:pt x="376" y="109"/>
                  <a:pt x="376" y="109"/>
                  <a:pt x="376" y="109"/>
                </a:cubicBezTo>
                <a:cubicBezTo>
                  <a:pt x="371" y="110"/>
                  <a:pt x="365" y="110"/>
                  <a:pt x="360" y="111"/>
                </a:cubicBezTo>
                <a:cubicBezTo>
                  <a:pt x="359" y="111"/>
                  <a:pt x="358" y="111"/>
                  <a:pt x="358" y="111"/>
                </a:cubicBezTo>
                <a:cubicBezTo>
                  <a:pt x="353" y="112"/>
                  <a:pt x="349" y="113"/>
                  <a:pt x="345" y="117"/>
                </a:cubicBezTo>
                <a:cubicBezTo>
                  <a:pt x="346" y="120"/>
                  <a:pt x="347" y="123"/>
                  <a:pt x="347" y="126"/>
                </a:cubicBezTo>
                <a:cubicBezTo>
                  <a:pt x="362" y="314"/>
                  <a:pt x="362" y="314"/>
                  <a:pt x="362" y="314"/>
                </a:cubicBezTo>
                <a:cubicBezTo>
                  <a:pt x="351" y="315"/>
                  <a:pt x="351" y="315"/>
                  <a:pt x="351" y="315"/>
                </a:cubicBezTo>
                <a:cubicBezTo>
                  <a:pt x="356" y="459"/>
                  <a:pt x="356" y="459"/>
                  <a:pt x="356" y="459"/>
                </a:cubicBezTo>
                <a:cubicBezTo>
                  <a:pt x="403" y="459"/>
                  <a:pt x="403" y="459"/>
                  <a:pt x="403" y="459"/>
                </a:cubicBezTo>
                <a:cubicBezTo>
                  <a:pt x="404" y="411"/>
                  <a:pt x="403" y="326"/>
                  <a:pt x="403" y="294"/>
                </a:cubicBezTo>
                <a:cubicBezTo>
                  <a:pt x="405" y="294"/>
                  <a:pt x="406" y="294"/>
                  <a:pt x="408" y="294"/>
                </a:cubicBezTo>
                <a:cubicBezTo>
                  <a:pt x="413" y="459"/>
                  <a:pt x="413" y="459"/>
                  <a:pt x="413" y="459"/>
                </a:cubicBezTo>
                <a:cubicBezTo>
                  <a:pt x="460" y="459"/>
                  <a:pt x="460" y="459"/>
                  <a:pt x="460" y="459"/>
                </a:cubicBezTo>
                <a:cubicBezTo>
                  <a:pt x="462" y="414"/>
                  <a:pt x="461" y="335"/>
                  <a:pt x="460" y="299"/>
                </a:cubicBezTo>
                <a:cubicBezTo>
                  <a:pt x="463" y="301"/>
                  <a:pt x="466" y="302"/>
                  <a:pt x="469" y="303"/>
                </a:cubicBezTo>
                <a:cubicBezTo>
                  <a:pt x="486" y="263"/>
                  <a:pt x="486" y="263"/>
                  <a:pt x="486" y="263"/>
                </a:cubicBezTo>
                <a:cubicBezTo>
                  <a:pt x="494" y="243"/>
                  <a:pt x="494" y="243"/>
                  <a:pt x="494" y="243"/>
                </a:cubicBezTo>
                <a:cubicBezTo>
                  <a:pt x="498" y="233"/>
                  <a:pt x="498" y="233"/>
                  <a:pt x="498" y="233"/>
                </a:cubicBezTo>
                <a:cubicBezTo>
                  <a:pt x="501" y="228"/>
                  <a:pt x="501" y="228"/>
                  <a:pt x="501" y="228"/>
                </a:cubicBezTo>
                <a:cubicBezTo>
                  <a:pt x="501" y="227"/>
                  <a:pt x="501" y="227"/>
                  <a:pt x="501" y="227"/>
                </a:cubicBezTo>
                <a:cubicBezTo>
                  <a:pt x="501" y="227"/>
                  <a:pt x="501" y="227"/>
                  <a:pt x="501" y="227"/>
                </a:cubicBezTo>
                <a:cubicBezTo>
                  <a:pt x="501" y="227"/>
                  <a:pt x="501" y="227"/>
                  <a:pt x="501" y="227"/>
                </a:cubicBezTo>
                <a:cubicBezTo>
                  <a:pt x="502" y="220"/>
                  <a:pt x="500" y="243"/>
                  <a:pt x="502" y="211"/>
                </a:cubicBezTo>
                <a:close/>
                <a:moveTo>
                  <a:pt x="260" y="94"/>
                </a:moveTo>
                <a:cubicBezTo>
                  <a:pt x="281" y="94"/>
                  <a:pt x="297" y="73"/>
                  <a:pt x="297" y="47"/>
                </a:cubicBezTo>
                <a:cubicBezTo>
                  <a:pt x="297" y="21"/>
                  <a:pt x="281" y="0"/>
                  <a:pt x="260" y="0"/>
                </a:cubicBezTo>
                <a:cubicBezTo>
                  <a:pt x="239" y="0"/>
                  <a:pt x="222" y="21"/>
                  <a:pt x="222" y="47"/>
                </a:cubicBezTo>
                <a:cubicBezTo>
                  <a:pt x="222" y="73"/>
                  <a:pt x="239" y="94"/>
                  <a:pt x="260" y="94"/>
                </a:cubicBezTo>
                <a:close/>
                <a:moveTo>
                  <a:pt x="311" y="105"/>
                </a:moveTo>
                <a:cubicBezTo>
                  <a:pt x="311" y="105"/>
                  <a:pt x="310" y="105"/>
                  <a:pt x="310" y="105"/>
                </a:cubicBezTo>
                <a:cubicBezTo>
                  <a:pt x="304" y="104"/>
                  <a:pt x="298" y="104"/>
                  <a:pt x="291" y="103"/>
                </a:cubicBezTo>
                <a:cubicBezTo>
                  <a:pt x="291" y="104"/>
                  <a:pt x="291" y="104"/>
                  <a:pt x="291" y="104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97" y="143"/>
                  <a:pt x="297" y="143"/>
                  <a:pt x="297" y="143"/>
                </a:cubicBezTo>
                <a:cubicBezTo>
                  <a:pt x="272" y="197"/>
                  <a:pt x="272" y="197"/>
                  <a:pt x="272" y="197"/>
                </a:cubicBezTo>
                <a:cubicBezTo>
                  <a:pt x="268" y="120"/>
                  <a:pt x="268" y="120"/>
                  <a:pt x="268" y="120"/>
                </a:cubicBezTo>
                <a:cubicBezTo>
                  <a:pt x="272" y="117"/>
                  <a:pt x="272" y="117"/>
                  <a:pt x="272" y="117"/>
                </a:cubicBezTo>
                <a:cubicBezTo>
                  <a:pt x="267" y="102"/>
                  <a:pt x="267" y="102"/>
                  <a:pt x="267" y="102"/>
                </a:cubicBezTo>
                <a:cubicBezTo>
                  <a:pt x="252" y="102"/>
                  <a:pt x="252" y="102"/>
                  <a:pt x="252" y="102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251" y="120"/>
                  <a:pt x="251" y="120"/>
                  <a:pt x="251" y="120"/>
                </a:cubicBezTo>
                <a:cubicBezTo>
                  <a:pt x="247" y="197"/>
                  <a:pt x="247" y="197"/>
                  <a:pt x="247" y="197"/>
                </a:cubicBezTo>
                <a:cubicBezTo>
                  <a:pt x="222" y="143"/>
                  <a:pt x="222" y="143"/>
                  <a:pt x="222" y="143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12" y="118"/>
                  <a:pt x="212" y="118"/>
                  <a:pt x="212" y="118"/>
                </a:cubicBezTo>
                <a:cubicBezTo>
                  <a:pt x="228" y="104"/>
                  <a:pt x="228" y="104"/>
                  <a:pt x="228" y="104"/>
                </a:cubicBezTo>
                <a:cubicBezTo>
                  <a:pt x="228" y="103"/>
                  <a:pt x="228" y="103"/>
                  <a:pt x="228" y="103"/>
                </a:cubicBezTo>
                <a:cubicBezTo>
                  <a:pt x="222" y="104"/>
                  <a:pt x="216" y="104"/>
                  <a:pt x="210" y="105"/>
                </a:cubicBezTo>
                <a:cubicBezTo>
                  <a:pt x="209" y="105"/>
                  <a:pt x="209" y="105"/>
                  <a:pt x="208" y="105"/>
                </a:cubicBezTo>
                <a:cubicBezTo>
                  <a:pt x="197" y="106"/>
                  <a:pt x="188" y="114"/>
                  <a:pt x="187" y="126"/>
                </a:cubicBezTo>
                <a:cubicBezTo>
                  <a:pt x="171" y="303"/>
                  <a:pt x="171" y="303"/>
                  <a:pt x="171" y="303"/>
                </a:cubicBezTo>
                <a:cubicBezTo>
                  <a:pt x="179" y="303"/>
                  <a:pt x="187" y="304"/>
                  <a:pt x="195" y="304"/>
                </a:cubicBezTo>
                <a:cubicBezTo>
                  <a:pt x="195" y="305"/>
                  <a:pt x="195" y="305"/>
                  <a:pt x="195" y="305"/>
                </a:cubicBezTo>
                <a:cubicBezTo>
                  <a:pt x="196" y="305"/>
                  <a:pt x="196" y="305"/>
                  <a:pt x="197" y="305"/>
                </a:cubicBezTo>
                <a:cubicBezTo>
                  <a:pt x="198" y="305"/>
                  <a:pt x="199" y="305"/>
                  <a:pt x="200" y="305"/>
                </a:cubicBezTo>
                <a:cubicBezTo>
                  <a:pt x="205" y="485"/>
                  <a:pt x="205" y="485"/>
                  <a:pt x="205" y="485"/>
                </a:cubicBezTo>
                <a:cubicBezTo>
                  <a:pt x="257" y="485"/>
                  <a:pt x="257" y="485"/>
                  <a:pt x="257" y="485"/>
                </a:cubicBezTo>
                <a:cubicBezTo>
                  <a:pt x="258" y="433"/>
                  <a:pt x="257" y="340"/>
                  <a:pt x="257" y="305"/>
                </a:cubicBezTo>
                <a:cubicBezTo>
                  <a:pt x="259" y="305"/>
                  <a:pt x="260" y="305"/>
                  <a:pt x="262" y="305"/>
                </a:cubicBezTo>
                <a:cubicBezTo>
                  <a:pt x="268" y="485"/>
                  <a:pt x="268" y="485"/>
                  <a:pt x="268" y="485"/>
                </a:cubicBezTo>
                <a:cubicBezTo>
                  <a:pt x="319" y="485"/>
                  <a:pt x="319" y="485"/>
                  <a:pt x="319" y="485"/>
                </a:cubicBezTo>
                <a:cubicBezTo>
                  <a:pt x="321" y="433"/>
                  <a:pt x="320" y="341"/>
                  <a:pt x="319" y="305"/>
                </a:cubicBezTo>
                <a:cubicBezTo>
                  <a:pt x="321" y="305"/>
                  <a:pt x="322" y="305"/>
                  <a:pt x="324" y="305"/>
                </a:cubicBezTo>
                <a:cubicBezTo>
                  <a:pt x="324" y="305"/>
                  <a:pt x="324" y="305"/>
                  <a:pt x="325" y="305"/>
                </a:cubicBezTo>
                <a:cubicBezTo>
                  <a:pt x="325" y="305"/>
                  <a:pt x="325" y="305"/>
                  <a:pt x="325" y="305"/>
                </a:cubicBezTo>
                <a:cubicBezTo>
                  <a:pt x="333" y="304"/>
                  <a:pt x="342" y="303"/>
                  <a:pt x="350" y="302"/>
                </a:cubicBezTo>
                <a:cubicBezTo>
                  <a:pt x="333" y="126"/>
                  <a:pt x="333" y="126"/>
                  <a:pt x="333" y="126"/>
                </a:cubicBezTo>
                <a:cubicBezTo>
                  <a:pt x="332" y="114"/>
                  <a:pt x="322" y="105"/>
                  <a:pt x="311" y="105"/>
                </a:cubicBezTo>
                <a:close/>
              </a:path>
            </a:pathLst>
          </a:custGeom>
          <a:solidFill>
            <a:srgbClr val="679E2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7"/>
          <p:cNvSpPr>
            <a:spLocks noEditPoints="1"/>
          </p:cNvSpPr>
          <p:nvPr/>
        </p:nvSpPr>
        <p:spPr bwMode="auto">
          <a:xfrm>
            <a:off x="1115616" y="4083918"/>
            <a:ext cx="519701" cy="605715"/>
          </a:xfrm>
          <a:custGeom>
            <a:avLst/>
            <a:gdLst>
              <a:gd name="T0" fmla="*/ 206 w 488"/>
              <a:gd name="T1" fmla="*/ 54 h 569"/>
              <a:gd name="T2" fmla="*/ 147 w 488"/>
              <a:gd name="T3" fmla="*/ 407 h 569"/>
              <a:gd name="T4" fmla="*/ 98 w 488"/>
              <a:gd name="T5" fmla="*/ 566 h 569"/>
              <a:gd name="T6" fmla="*/ 85 w 488"/>
              <a:gd name="T7" fmla="*/ 354 h 569"/>
              <a:gd name="T8" fmla="*/ 28 w 488"/>
              <a:gd name="T9" fmla="*/ 292 h 569"/>
              <a:gd name="T10" fmla="*/ 6 w 488"/>
              <a:gd name="T11" fmla="*/ 250 h 569"/>
              <a:gd name="T12" fmla="*/ 4 w 488"/>
              <a:gd name="T13" fmla="*/ 245 h 569"/>
              <a:gd name="T14" fmla="*/ 7 w 488"/>
              <a:gd name="T15" fmla="*/ 212 h 569"/>
              <a:gd name="T16" fmla="*/ 82 w 488"/>
              <a:gd name="T17" fmla="*/ 132 h 569"/>
              <a:gd name="T18" fmla="*/ 124 w 488"/>
              <a:gd name="T19" fmla="*/ 120 h 569"/>
              <a:gd name="T20" fmla="*/ 128 w 488"/>
              <a:gd name="T21" fmla="*/ 148 h 569"/>
              <a:gd name="T22" fmla="*/ 151 w 488"/>
              <a:gd name="T23" fmla="*/ 142 h 569"/>
              <a:gd name="T24" fmla="*/ 170 w 488"/>
              <a:gd name="T25" fmla="*/ 119 h 569"/>
              <a:gd name="T26" fmla="*/ 176 w 488"/>
              <a:gd name="T27" fmla="*/ 230 h 569"/>
              <a:gd name="T28" fmla="*/ 217 w 488"/>
              <a:gd name="T29" fmla="*/ 137 h 569"/>
              <a:gd name="T30" fmla="*/ 220 w 488"/>
              <a:gd name="T31" fmla="*/ 122 h 569"/>
              <a:gd name="T32" fmla="*/ 278 w 488"/>
              <a:gd name="T33" fmla="*/ 159 h 569"/>
              <a:gd name="T34" fmla="*/ 315 w 488"/>
              <a:gd name="T35" fmla="*/ 187 h 569"/>
              <a:gd name="T36" fmla="*/ 314 w 488"/>
              <a:gd name="T37" fmla="*/ 228 h 569"/>
              <a:gd name="T38" fmla="*/ 198 w 488"/>
              <a:gd name="T39" fmla="*/ 237 h 569"/>
              <a:gd name="T40" fmla="*/ 233 w 488"/>
              <a:gd name="T41" fmla="*/ 191 h 569"/>
              <a:gd name="T42" fmla="*/ 89 w 488"/>
              <a:gd name="T43" fmla="*/ 201 h 569"/>
              <a:gd name="T44" fmla="*/ 80 w 488"/>
              <a:gd name="T45" fmla="*/ 264 h 569"/>
              <a:gd name="T46" fmla="*/ 169 w 488"/>
              <a:gd name="T47" fmla="*/ 492 h 569"/>
              <a:gd name="T48" fmla="*/ 231 w 488"/>
              <a:gd name="T49" fmla="*/ 558 h 569"/>
              <a:gd name="T50" fmla="*/ 326 w 488"/>
              <a:gd name="T51" fmla="*/ 569 h 569"/>
              <a:gd name="T52" fmla="*/ 488 w 488"/>
              <a:gd name="T53" fmla="*/ 407 h 569"/>
              <a:gd name="T54" fmla="*/ 428 w 488"/>
              <a:gd name="T55" fmla="*/ 407 h 569"/>
              <a:gd name="T56" fmla="*/ 340 w 488"/>
              <a:gd name="T57" fmla="*/ 275 h 569"/>
              <a:gd name="T58" fmla="*/ 311 w 488"/>
              <a:gd name="T59" fmla="*/ 306 h 569"/>
              <a:gd name="T60" fmla="*/ 225 w 488"/>
              <a:gd name="T61" fmla="*/ 392 h 569"/>
              <a:gd name="T62" fmla="*/ 194 w 488"/>
              <a:gd name="T63" fmla="*/ 422 h 569"/>
              <a:gd name="T64" fmla="*/ 326 w 488"/>
              <a:gd name="T65" fmla="*/ 509 h 569"/>
              <a:gd name="T66" fmla="*/ 457 w 488"/>
              <a:gd name="T67" fmla="*/ 422 h 569"/>
              <a:gd name="T68" fmla="*/ 275 w 488"/>
              <a:gd name="T69" fmla="*/ 300 h 569"/>
              <a:gd name="T70" fmla="*/ 261 w 488"/>
              <a:gd name="T71" fmla="*/ 302 h 569"/>
              <a:gd name="T72" fmla="*/ 387 w 488"/>
              <a:gd name="T73" fmla="*/ 297 h 569"/>
              <a:gd name="T74" fmla="*/ 369 w 488"/>
              <a:gd name="T75" fmla="*/ 314 h 569"/>
              <a:gd name="T76" fmla="*/ 387 w 488"/>
              <a:gd name="T77" fmla="*/ 297 h 569"/>
              <a:gd name="T78" fmla="*/ 432 w 488"/>
              <a:gd name="T79" fmla="*/ 344 h 569"/>
              <a:gd name="T80" fmla="*/ 409 w 488"/>
              <a:gd name="T81" fmla="*/ 348 h 569"/>
              <a:gd name="T82" fmla="*/ 226 w 488"/>
              <a:gd name="T83" fmla="*/ 340 h 569"/>
              <a:gd name="T84" fmla="*/ 222 w 488"/>
              <a:gd name="T85" fmla="*/ 354 h 569"/>
              <a:gd name="T86" fmla="*/ 230 w 488"/>
              <a:gd name="T87" fmla="*/ 341 h 569"/>
              <a:gd name="T88" fmla="*/ 421 w 488"/>
              <a:gd name="T89" fmla="*/ 473 h 569"/>
              <a:gd name="T90" fmla="*/ 433 w 488"/>
              <a:gd name="T91" fmla="*/ 464 h 569"/>
              <a:gd name="T92" fmla="*/ 409 w 488"/>
              <a:gd name="T93" fmla="*/ 465 h 569"/>
              <a:gd name="T94" fmla="*/ 219 w 488"/>
              <a:gd name="T95" fmla="*/ 470 h 569"/>
              <a:gd name="T96" fmla="*/ 242 w 488"/>
              <a:gd name="T97" fmla="*/ 465 h 569"/>
              <a:gd name="T98" fmla="*/ 382 w 488"/>
              <a:gd name="T99" fmla="*/ 492 h 569"/>
              <a:gd name="T100" fmla="*/ 383 w 488"/>
              <a:gd name="T101" fmla="*/ 517 h 569"/>
              <a:gd name="T102" fmla="*/ 382 w 488"/>
              <a:gd name="T103" fmla="*/ 492 h 569"/>
              <a:gd name="T104" fmla="*/ 264 w 488"/>
              <a:gd name="T105" fmla="*/ 516 h 569"/>
              <a:gd name="T106" fmla="*/ 283 w 488"/>
              <a:gd name="T107" fmla="*/ 499 h 569"/>
              <a:gd name="T108" fmla="*/ 325 w 488"/>
              <a:gd name="T109" fmla="*/ 395 h 569"/>
              <a:gd name="T110" fmla="*/ 337 w 488"/>
              <a:gd name="T111" fmla="*/ 407 h 569"/>
              <a:gd name="T112" fmla="*/ 334 w 488"/>
              <a:gd name="T113" fmla="*/ 344 h 569"/>
              <a:gd name="T114" fmla="*/ 315 w 488"/>
              <a:gd name="T115" fmla="*/ 372 h 569"/>
              <a:gd name="T116" fmla="*/ 281 w 488"/>
              <a:gd name="T117" fmla="*/ 337 h 569"/>
              <a:gd name="T118" fmla="*/ 335 w 488"/>
              <a:gd name="T119" fmla="*/ 39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8" h="569">
                <a:moveTo>
                  <a:pt x="117" y="54"/>
                </a:moveTo>
                <a:cubicBezTo>
                  <a:pt x="117" y="24"/>
                  <a:pt x="137" y="0"/>
                  <a:pt x="161" y="0"/>
                </a:cubicBezTo>
                <a:cubicBezTo>
                  <a:pt x="186" y="0"/>
                  <a:pt x="206" y="24"/>
                  <a:pt x="206" y="54"/>
                </a:cubicBezTo>
                <a:cubicBezTo>
                  <a:pt x="206" y="85"/>
                  <a:pt x="186" y="109"/>
                  <a:pt x="161" y="109"/>
                </a:cubicBezTo>
                <a:cubicBezTo>
                  <a:pt x="137" y="109"/>
                  <a:pt x="117" y="85"/>
                  <a:pt x="117" y="54"/>
                </a:cubicBezTo>
                <a:close/>
                <a:moveTo>
                  <a:pt x="147" y="407"/>
                </a:moveTo>
                <a:cubicBezTo>
                  <a:pt x="147" y="430"/>
                  <a:pt x="151" y="451"/>
                  <a:pt x="159" y="471"/>
                </a:cubicBezTo>
                <a:cubicBezTo>
                  <a:pt x="159" y="506"/>
                  <a:pt x="159" y="540"/>
                  <a:pt x="158" y="566"/>
                </a:cubicBezTo>
                <a:cubicBezTo>
                  <a:pt x="98" y="566"/>
                  <a:pt x="98" y="566"/>
                  <a:pt x="98" y="566"/>
                </a:cubicBezTo>
                <a:cubicBezTo>
                  <a:pt x="91" y="355"/>
                  <a:pt x="91" y="355"/>
                  <a:pt x="91" y="355"/>
                </a:cubicBezTo>
                <a:cubicBezTo>
                  <a:pt x="89" y="355"/>
                  <a:pt x="87" y="355"/>
                  <a:pt x="85" y="355"/>
                </a:cubicBezTo>
                <a:cubicBezTo>
                  <a:pt x="85" y="355"/>
                  <a:pt x="85" y="355"/>
                  <a:pt x="85" y="354"/>
                </a:cubicBezTo>
                <a:cubicBezTo>
                  <a:pt x="85" y="344"/>
                  <a:pt x="86" y="334"/>
                  <a:pt x="86" y="323"/>
                </a:cubicBezTo>
                <a:cubicBezTo>
                  <a:pt x="75" y="329"/>
                  <a:pt x="64" y="335"/>
                  <a:pt x="53" y="341"/>
                </a:cubicBezTo>
                <a:cubicBezTo>
                  <a:pt x="28" y="292"/>
                  <a:pt x="28" y="292"/>
                  <a:pt x="28" y="292"/>
                </a:cubicBezTo>
                <a:cubicBezTo>
                  <a:pt x="16" y="268"/>
                  <a:pt x="16" y="268"/>
                  <a:pt x="16" y="268"/>
                </a:cubicBezTo>
                <a:cubicBezTo>
                  <a:pt x="10" y="256"/>
                  <a:pt x="10" y="256"/>
                  <a:pt x="10" y="256"/>
                </a:cubicBezTo>
                <a:cubicBezTo>
                  <a:pt x="6" y="250"/>
                  <a:pt x="6" y="250"/>
                  <a:pt x="6" y="250"/>
                </a:cubicBezTo>
                <a:cubicBezTo>
                  <a:pt x="5" y="247"/>
                  <a:pt x="5" y="247"/>
                  <a:pt x="5" y="247"/>
                </a:cubicBezTo>
                <a:cubicBezTo>
                  <a:pt x="4" y="245"/>
                  <a:pt x="4" y="245"/>
                  <a:pt x="4" y="245"/>
                </a:cubicBezTo>
                <a:cubicBezTo>
                  <a:pt x="4" y="245"/>
                  <a:pt x="4" y="245"/>
                  <a:pt x="4" y="245"/>
                </a:cubicBezTo>
                <a:cubicBezTo>
                  <a:pt x="4" y="244"/>
                  <a:pt x="4" y="244"/>
                  <a:pt x="4" y="244"/>
                </a:cubicBezTo>
                <a:cubicBezTo>
                  <a:pt x="4" y="244"/>
                  <a:pt x="4" y="244"/>
                  <a:pt x="4" y="244"/>
                </a:cubicBezTo>
                <a:cubicBezTo>
                  <a:pt x="5" y="230"/>
                  <a:pt x="0" y="276"/>
                  <a:pt x="7" y="212"/>
                </a:cubicBezTo>
                <a:cubicBezTo>
                  <a:pt x="7" y="212"/>
                  <a:pt x="7" y="212"/>
                  <a:pt x="7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2" y="132"/>
                  <a:pt x="82" y="132"/>
                  <a:pt x="82" y="132"/>
                </a:cubicBezTo>
                <a:cubicBezTo>
                  <a:pt x="87" y="127"/>
                  <a:pt x="94" y="123"/>
                  <a:pt x="101" y="123"/>
                </a:cubicBezTo>
                <a:cubicBezTo>
                  <a:pt x="101" y="123"/>
                  <a:pt x="102" y="122"/>
                  <a:pt x="103" y="122"/>
                </a:cubicBezTo>
                <a:cubicBezTo>
                  <a:pt x="110" y="121"/>
                  <a:pt x="117" y="121"/>
                  <a:pt x="124" y="120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06" y="137"/>
                  <a:pt x="106" y="137"/>
                  <a:pt x="106" y="137"/>
                </a:cubicBezTo>
                <a:cubicBezTo>
                  <a:pt x="128" y="148"/>
                  <a:pt x="128" y="148"/>
                  <a:pt x="128" y="148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46" y="230"/>
                  <a:pt x="146" y="230"/>
                  <a:pt x="146" y="230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47" y="139"/>
                  <a:pt x="147" y="139"/>
                  <a:pt x="147" y="139"/>
                </a:cubicBezTo>
                <a:cubicBezTo>
                  <a:pt x="152" y="119"/>
                  <a:pt x="152" y="119"/>
                  <a:pt x="152" y="119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2" y="142"/>
                  <a:pt x="172" y="142"/>
                  <a:pt x="172" y="142"/>
                </a:cubicBezTo>
                <a:cubicBezTo>
                  <a:pt x="176" y="230"/>
                  <a:pt x="176" y="230"/>
                  <a:pt x="176" y="230"/>
                </a:cubicBezTo>
                <a:cubicBezTo>
                  <a:pt x="205" y="166"/>
                  <a:pt x="205" y="166"/>
                  <a:pt x="205" y="166"/>
                </a:cubicBezTo>
                <a:cubicBezTo>
                  <a:pt x="195" y="148"/>
                  <a:pt x="195" y="148"/>
                  <a:pt x="195" y="148"/>
                </a:cubicBezTo>
                <a:cubicBezTo>
                  <a:pt x="217" y="137"/>
                  <a:pt x="217" y="137"/>
                  <a:pt x="217" y="137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206" y="121"/>
                  <a:pt x="213" y="121"/>
                  <a:pt x="220" y="122"/>
                </a:cubicBezTo>
                <a:cubicBezTo>
                  <a:pt x="220" y="122"/>
                  <a:pt x="221" y="122"/>
                  <a:pt x="221" y="123"/>
                </a:cubicBezTo>
                <a:cubicBezTo>
                  <a:pt x="226" y="123"/>
                  <a:pt x="231" y="125"/>
                  <a:pt x="235" y="128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99" y="175"/>
                  <a:pt x="299" y="175"/>
                  <a:pt x="299" y="175"/>
                </a:cubicBezTo>
                <a:cubicBezTo>
                  <a:pt x="309" y="183"/>
                  <a:pt x="309" y="183"/>
                  <a:pt x="309" y="183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6" y="188"/>
                  <a:pt x="316" y="188"/>
                  <a:pt x="316" y="188"/>
                </a:cubicBezTo>
                <a:cubicBezTo>
                  <a:pt x="316" y="188"/>
                  <a:pt x="316" y="188"/>
                  <a:pt x="316" y="188"/>
                </a:cubicBezTo>
                <a:cubicBezTo>
                  <a:pt x="316" y="182"/>
                  <a:pt x="315" y="210"/>
                  <a:pt x="314" y="228"/>
                </a:cubicBezTo>
                <a:cubicBezTo>
                  <a:pt x="221" y="234"/>
                  <a:pt x="147" y="312"/>
                  <a:pt x="147" y="407"/>
                </a:cubicBezTo>
                <a:close/>
                <a:moveTo>
                  <a:pt x="193" y="229"/>
                </a:moveTo>
                <a:cubicBezTo>
                  <a:pt x="198" y="237"/>
                  <a:pt x="198" y="237"/>
                  <a:pt x="198" y="237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33" y="191"/>
                  <a:pt x="233" y="191"/>
                  <a:pt x="233" y="191"/>
                </a:cubicBezTo>
                <a:cubicBezTo>
                  <a:pt x="233" y="196"/>
                  <a:pt x="234" y="201"/>
                  <a:pt x="234" y="206"/>
                </a:cubicBezTo>
                <a:lnTo>
                  <a:pt x="193" y="229"/>
                </a:lnTo>
                <a:close/>
                <a:moveTo>
                  <a:pt x="89" y="201"/>
                </a:moveTo>
                <a:cubicBezTo>
                  <a:pt x="62" y="234"/>
                  <a:pt x="62" y="234"/>
                  <a:pt x="62" y="234"/>
                </a:cubicBezTo>
                <a:cubicBezTo>
                  <a:pt x="66" y="241"/>
                  <a:pt x="66" y="241"/>
                  <a:pt x="66" y="241"/>
                </a:cubicBezTo>
                <a:cubicBezTo>
                  <a:pt x="80" y="264"/>
                  <a:pt x="80" y="264"/>
                  <a:pt x="80" y="264"/>
                </a:cubicBezTo>
                <a:cubicBezTo>
                  <a:pt x="87" y="276"/>
                  <a:pt x="87" y="276"/>
                  <a:pt x="87" y="276"/>
                </a:cubicBezTo>
                <a:cubicBezTo>
                  <a:pt x="88" y="251"/>
                  <a:pt x="88" y="226"/>
                  <a:pt x="89" y="201"/>
                </a:cubicBezTo>
                <a:close/>
                <a:moveTo>
                  <a:pt x="169" y="492"/>
                </a:moveTo>
                <a:cubicBezTo>
                  <a:pt x="171" y="566"/>
                  <a:pt x="171" y="566"/>
                  <a:pt x="171" y="566"/>
                </a:cubicBezTo>
                <a:cubicBezTo>
                  <a:pt x="231" y="566"/>
                  <a:pt x="231" y="566"/>
                  <a:pt x="231" y="566"/>
                </a:cubicBezTo>
                <a:cubicBezTo>
                  <a:pt x="231" y="564"/>
                  <a:pt x="231" y="561"/>
                  <a:pt x="231" y="558"/>
                </a:cubicBezTo>
                <a:cubicBezTo>
                  <a:pt x="205" y="542"/>
                  <a:pt x="183" y="519"/>
                  <a:pt x="169" y="492"/>
                </a:cubicBezTo>
                <a:close/>
                <a:moveTo>
                  <a:pt x="488" y="407"/>
                </a:moveTo>
                <a:cubicBezTo>
                  <a:pt x="488" y="496"/>
                  <a:pt x="415" y="569"/>
                  <a:pt x="326" y="569"/>
                </a:cubicBezTo>
                <a:cubicBezTo>
                  <a:pt x="236" y="569"/>
                  <a:pt x="163" y="496"/>
                  <a:pt x="163" y="407"/>
                </a:cubicBezTo>
                <a:cubicBezTo>
                  <a:pt x="163" y="317"/>
                  <a:pt x="236" y="244"/>
                  <a:pt x="326" y="244"/>
                </a:cubicBezTo>
                <a:cubicBezTo>
                  <a:pt x="415" y="244"/>
                  <a:pt x="488" y="317"/>
                  <a:pt x="488" y="407"/>
                </a:cubicBezTo>
                <a:close/>
                <a:moveTo>
                  <a:pt x="457" y="422"/>
                </a:moveTo>
                <a:cubicBezTo>
                  <a:pt x="426" y="422"/>
                  <a:pt x="426" y="422"/>
                  <a:pt x="426" y="422"/>
                </a:cubicBezTo>
                <a:cubicBezTo>
                  <a:pt x="427" y="417"/>
                  <a:pt x="428" y="412"/>
                  <a:pt x="428" y="407"/>
                </a:cubicBezTo>
                <a:cubicBezTo>
                  <a:pt x="428" y="402"/>
                  <a:pt x="427" y="397"/>
                  <a:pt x="426" y="392"/>
                </a:cubicBezTo>
                <a:cubicBezTo>
                  <a:pt x="457" y="392"/>
                  <a:pt x="457" y="392"/>
                  <a:pt x="457" y="392"/>
                </a:cubicBezTo>
                <a:cubicBezTo>
                  <a:pt x="450" y="331"/>
                  <a:pt x="401" y="282"/>
                  <a:pt x="340" y="275"/>
                </a:cubicBezTo>
                <a:cubicBezTo>
                  <a:pt x="340" y="306"/>
                  <a:pt x="340" y="306"/>
                  <a:pt x="340" y="306"/>
                </a:cubicBezTo>
                <a:cubicBezTo>
                  <a:pt x="335" y="305"/>
                  <a:pt x="331" y="305"/>
                  <a:pt x="326" y="305"/>
                </a:cubicBezTo>
                <a:cubicBezTo>
                  <a:pt x="321" y="305"/>
                  <a:pt x="316" y="305"/>
                  <a:pt x="311" y="306"/>
                </a:cubicBezTo>
                <a:cubicBezTo>
                  <a:pt x="311" y="275"/>
                  <a:pt x="311" y="275"/>
                  <a:pt x="311" y="275"/>
                </a:cubicBezTo>
                <a:cubicBezTo>
                  <a:pt x="250" y="282"/>
                  <a:pt x="201" y="331"/>
                  <a:pt x="194" y="392"/>
                </a:cubicBezTo>
                <a:cubicBezTo>
                  <a:pt x="225" y="392"/>
                  <a:pt x="225" y="392"/>
                  <a:pt x="225" y="392"/>
                </a:cubicBezTo>
                <a:cubicBezTo>
                  <a:pt x="224" y="397"/>
                  <a:pt x="224" y="402"/>
                  <a:pt x="224" y="407"/>
                </a:cubicBezTo>
                <a:cubicBezTo>
                  <a:pt x="224" y="412"/>
                  <a:pt x="224" y="417"/>
                  <a:pt x="225" y="422"/>
                </a:cubicBezTo>
                <a:cubicBezTo>
                  <a:pt x="194" y="422"/>
                  <a:pt x="194" y="422"/>
                  <a:pt x="194" y="422"/>
                </a:cubicBezTo>
                <a:cubicBezTo>
                  <a:pt x="201" y="483"/>
                  <a:pt x="250" y="531"/>
                  <a:pt x="311" y="538"/>
                </a:cubicBezTo>
                <a:cubicBezTo>
                  <a:pt x="311" y="508"/>
                  <a:pt x="311" y="508"/>
                  <a:pt x="311" y="508"/>
                </a:cubicBezTo>
                <a:cubicBezTo>
                  <a:pt x="316" y="508"/>
                  <a:pt x="321" y="509"/>
                  <a:pt x="326" y="509"/>
                </a:cubicBezTo>
                <a:cubicBezTo>
                  <a:pt x="331" y="509"/>
                  <a:pt x="335" y="508"/>
                  <a:pt x="340" y="508"/>
                </a:cubicBezTo>
                <a:cubicBezTo>
                  <a:pt x="340" y="538"/>
                  <a:pt x="340" y="538"/>
                  <a:pt x="340" y="538"/>
                </a:cubicBezTo>
                <a:cubicBezTo>
                  <a:pt x="401" y="531"/>
                  <a:pt x="450" y="483"/>
                  <a:pt x="457" y="422"/>
                </a:cubicBezTo>
                <a:close/>
                <a:moveTo>
                  <a:pt x="269" y="322"/>
                </a:moveTo>
                <a:cubicBezTo>
                  <a:pt x="273" y="319"/>
                  <a:pt x="278" y="317"/>
                  <a:pt x="283" y="314"/>
                </a:cubicBezTo>
                <a:cubicBezTo>
                  <a:pt x="275" y="300"/>
                  <a:pt x="275" y="300"/>
                  <a:pt x="275" y="300"/>
                </a:cubicBezTo>
                <a:cubicBezTo>
                  <a:pt x="273" y="298"/>
                  <a:pt x="271" y="296"/>
                  <a:pt x="268" y="296"/>
                </a:cubicBezTo>
                <a:cubicBezTo>
                  <a:pt x="267" y="296"/>
                  <a:pt x="265" y="297"/>
                  <a:pt x="264" y="297"/>
                </a:cubicBezTo>
                <a:cubicBezTo>
                  <a:pt x="262" y="298"/>
                  <a:pt x="261" y="300"/>
                  <a:pt x="261" y="302"/>
                </a:cubicBezTo>
                <a:cubicBezTo>
                  <a:pt x="260" y="304"/>
                  <a:pt x="260" y="306"/>
                  <a:pt x="261" y="308"/>
                </a:cubicBezTo>
                <a:lnTo>
                  <a:pt x="269" y="322"/>
                </a:lnTo>
                <a:close/>
                <a:moveTo>
                  <a:pt x="387" y="297"/>
                </a:moveTo>
                <a:cubicBezTo>
                  <a:pt x="386" y="297"/>
                  <a:pt x="384" y="296"/>
                  <a:pt x="383" y="296"/>
                </a:cubicBezTo>
                <a:cubicBezTo>
                  <a:pt x="380" y="296"/>
                  <a:pt x="378" y="298"/>
                  <a:pt x="377" y="300"/>
                </a:cubicBezTo>
                <a:cubicBezTo>
                  <a:pt x="369" y="314"/>
                  <a:pt x="369" y="314"/>
                  <a:pt x="369" y="314"/>
                </a:cubicBezTo>
                <a:cubicBezTo>
                  <a:pt x="373" y="317"/>
                  <a:pt x="378" y="319"/>
                  <a:pt x="382" y="322"/>
                </a:cubicBezTo>
                <a:cubicBezTo>
                  <a:pt x="390" y="308"/>
                  <a:pt x="390" y="308"/>
                  <a:pt x="390" y="308"/>
                </a:cubicBezTo>
                <a:cubicBezTo>
                  <a:pt x="392" y="304"/>
                  <a:pt x="391" y="299"/>
                  <a:pt x="387" y="297"/>
                </a:cubicBezTo>
                <a:close/>
                <a:moveTo>
                  <a:pt x="429" y="354"/>
                </a:moveTo>
                <a:cubicBezTo>
                  <a:pt x="431" y="353"/>
                  <a:pt x="432" y="351"/>
                  <a:pt x="433" y="349"/>
                </a:cubicBezTo>
                <a:cubicBezTo>
                  <a:pt x="433" y="347"/>
                  <a:pt x="433" y="345"/>
                  <a:pt x="432" y="344"/>
                </a:cubicBezTo>
                <a:cubicBezTo>
                  <a:pt x="431" y="341"/>
                  <a:pt x="428" y="340"/>
                  <a:pt x="425" y="340"/>
                </a:cubicBezTo>
                <a:cubicBezTo>
                  <a:pt x="424" y="340"/>
                  <a:pt x="423" y="340"/>
                  <a:pt x="421" y="341"/>
                </a:cubicBezTo>
                <a:cubicBezTo>
                  <a:pt x="409" y="348"/>
                  <a:pt x="409" y="348"/>
                  <a:pt x="409" y="348"/>
                </a:cubicBezTo>
                <a:cubicBezTo>
                  <a:pt x="412" y="352"/>
                  <a:pt x="415" y="357"/>
                  <a:pt x="417" y="361"/>
                </a:cubicBezTo>
                <a:lnTo>
                  <a:pt x="429" y="354"/>
                </a:lnTo>
                <a:close/>
                <a:moveTo>
                  <a:pt x="226" y="340"/>
                </a:moveTo>
                <a:cubicBezTo>
                  <a:pt x="223" y="340"/>
                  <a:pt x="221" y="341"/>
                  <a:pt x="219" y="344"/>
                </a:cubicBezTo>
                <a:cubicBezTo>
                  <a:pt x="218" y="345"/>
                  <a:pt x="218" y="347"/>
                  <a:pt x="218" y="349"/>
                </a:cubicBezTo>
                <a:cubicBezTo>
                  <a:pt x="219" y="351"/>
                  <a:pt x="220" y="353"/>
                  <a:pt x="222" y="354"/>
                </a:cubicBezTo>
                <a:cubicBezTo>
                  <a:pt x="234" y="361"/>
                  <a:pt x="234" y="361"/>
                  <a:pt x="234" y="361"/>
                </a:cubicBezTo>
                <a:cubicBezTo>
                  <a:pt x="237" y="357"/>
                  <a:pt x="239" y="352"/>
                  <a:pt x="242" y="348"/>
                </a:cubicBezTo>
                <a:cubicBezTo>
                  <a:pt x="230" y="341"/>
                  <a:pt x="230" y="341"/>
                  <a:pt x="230" y="341"/>
                </a:cubicBezTo>
                <a:cubicBezTo>
                  <a:pt x="228" y="340"/>
                  <a:pt x="227" y="340"/>
                  <a:pt x="226" y="340"/>
                </a:cubicBezTo>
                <a:close/>
                <a:moveTo>
                  <a:pt x="409" y="465"/>
                </a:moveTo>
                <a:cubicBezTo>
                  <a:pt x="421" y="473"/>
                  <a:pt x="421" y="473"/>
                  <a:pt x="421" y="473"/>
                </a:cubicBezTo>
                <a:cubicBezTo>
                  <a:pt x="423" y="473"/>
                  <a:pt x="424" y="474"/>
                  <a:pt x="425" y="474"/>
                </a:cubicBezTo>
                <a:cubicBezTo>
                  <a:pt x="428" y="474"/>
                  <a:pt x="430" y="472"/>
                  <a:pt x="432" y="470"/>
                </a:cubicBezTo>
                <a:cubicBezTo>
                  <a:pt x="433" y="468"/>
                  <a:pt x="433" y="466"/>
                  <a:pt x="433" y="464"/>
                </a:cubicBezTo>
                <a:cubicBezTo>
                  <a:pt x="432" y="462"/>
                  <a:pt x="431" y="460"/>
                  <a:pt x="429" y="459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5" y="457"/>
                  <a:pt x="412" y="461"/>
                  <a:pt x="409" y="465"/>
                </a:cubicBezTo>
                <a:close/>
                <a:moveTo>
                  <a:pt x="222" y="459"/>
                </a:moveTo>
                <a:cubicBezTo>
                  <a:pt x="220" y="460"/>
                  <a:pt x="219" y="462"/>
                  <a:pt x="219" y="464"/>
                </a:cubicBezTo>
                <a:cubicBezTo>
                  <a:pt x="218" y="466"/>
                  <a:pt x="218" y="468"/>
                  <a:pt x="219" y="470"/>
                </a:cubicBezTo>
                <a:cubicBezTo>
                  <a:pt x="221" y="472"/>
                  <a:pt x="223" y="474"/>
                  <a:pt x="226" y="474"/>
                </a:cubicBezTo>
                <a:cubicBezTo>
                  <a:pt x="227" y="474"/>
                  <a:pt x="228" y="473"/>
                  <a:pt x="230" y="473"/>
                </a:cubicBezTo>
                <a:cubicBezTo>
                  <a:pt x="242" y="465"/>
                  <a:pt x="242" y="465"/>
                  <a:pt x="242" y="465"/>
                </a:cubicBezTo>
                <a:cubicBezTo>
                  <a:pt x="239" y="461"/>
                  <a:pt x="237" y="457"/>
                  <a:pt x="234" y="452"/>
                </a:cubicBezTo>
                <a:lnTo>
                  <a:pt x="222" y="459"/>
                </a:lnTo>
                <a:close/>
                <a:moveTo>
                  <a:pt x="382" y="492"/>
                </a:moveTo>
                <a:cubicBezTo>
                  <a:pt x="378" y="495"/>
                  <a:pt x="373" y="497"/>
                  <a:pt x="369" y="499"/>
                </a:cubicBezTo>
                <a:cubicBezTo>
                  <a:pt x="377" y="513"/>
                  <a:pt x="377" y="513"/>
                  <a:pt x="377" y="513"/>
                </a:cubicBezTo>
                <a:cubicBezTo>
                  <a:pt x="378" y="516"/>
                  <a:pt x="380" y="517"/>
                  <a:pt x="383" y="517"/>
                </a:cubicBezTo>
                <a:cubicBezTo>
                  <a:pt x="384" y="517"/>
                  <a:pt x="386" y="517"/>
                  <a:pt x="387" y="516"/>
                </a:cubicBezTo>
                <a:cubicBezTo>
                  <a:pt x="391" y="514"/>
                  <a:pt x="392" y="509"/>
                  <a:pt x="390" y="506"/>
                </a:cubicBezTo>
                <a:lnTo>
                  <a:pt x="382" y="492"/>
                </a:lnTo>
                <a:close/>
                <a:moveTo>
                  <a:pt x="261" y="506"/>
                </a:moveTo>
                <a:cubicBezTo>
                  <a:pt x="260" y="507"/>
                  <a:pt x="260" y="509"/>
                  <a:pt x="261" y="511"/>
                </a:cubicBezTo>
                <a:cubicBezTo>
                  <a:pt x="261" y="514"/>
                  <a:pt x="262" y="515"/>
                  <a:pt x="264" y="516"/>
                </a:cubicBezTo>
                <a:cubicBezTo>
                  <a:pt x="265" y="517"/>
                  <a:pt x="267" y="517"/>
                  <a:pt x="268" y="517"/>
                </a:cubicBezTo>
                <a:cubicBezTo>
                  <a:pt x="271" y="517"/>
                  <a:pt x="273" y="516"/>
                  <a:pt x="275" y="513"/>
                </a:cubicBezTo>
                <a:cubicBezTo>
                  <a:pt x="283" y="499"/>
                  <a:pt x="283" y="499"/>
                  <a:pt x="283" y="499"/>
                </a:cubicBezTo>
                <a:cubicBezTo>
                  <a:pt x="278" y="497"/>
                  <a:pt x="273" y="495"/>
                  <a:pt x="269" y="492"/>
                </a:cubicBezTo>
                <a:lnTo>
                  <a:pt x="261" y="506"/>
                </a:lnTo>
                <a:close/>
                <a:moveTo>
                  <a:pt x="325" y="395"/>
                </a:moveTo>
                <a:cubicBezTo>
                  <a:pt x="319" y="395"/>
                  <a:pt x="313" y="401"/>
                  <a:pt x="313" y="407"/>
                </a:cubicBezTo>
                <a:cubicBezTo>
                  <a:pt x="313" y="414"/>
                  <a:pt x="319" y="420"/>
                  <a:pt x="325" y="420"/>
                </a:cubicBezTo>
                <a:cubicBezTo>
                  <a:pt x="332" y="420"/>
                  <a:pt x="337" y="414"/>
                  <a:pt x="337" y="407"/>
                </a:cubicBezTo>
                <a:cubicBezTo>
                  <a:pt x="337" y="401"/>
                  <a:pt x="332" y="395"/>
                  <a:pt x="325" y="395"/>
                </a:cubicBezTo>
                <a:close/>
                <a:moveTo>
                  <a:pt x="335" y="392"/>
                </a:moveTo>
                <a:cubicBezTo>
                  <a:pt x="334" y="344"/>
                  <a:pt x="334" y="344"/>
                  <a:pt x="334" y="344"/>
                </a:cubicBezTo>
                <a:cubicBezTo>
                  <a:pt x="334" y="339"/>
                  <a:pt x="330" y="334"/>
                  <a:pt x="324" y="334"/>
                </a:cubicBezTo>
                <a:cubicBezTo>
                  <a:pt x="319" y="334"/>
                  <a:pt x="314" y="339"/>
                  <a:pt x="315" y="345"/>
                </a:cubicBezTo>
                <a:cubicBezTo>
                  <a:pt x="315" y="372"/>
                  <a:pt x="315" y="372"/>
                  <a:pt x="315" y="372"/>
                </a:cubicBezTo>
                <a:cubicBezTo>
                  <a:pt x="292" y="330"/>
                  <a:pt x="292" y="330"/>
                  <a:pt x="292" y="330"/>
                </a:cubicBezTo>
                <a:cubicBezTo>
                  <a:pt x="290" y="327"/>
                  <a:pt x="286" y="326"/>
                  <a:pt x="283" y="328"/>
                </a:cubicBezTo>
                <a:cubicBezTo>
                  <a:pt x="280" y="330"/>
                  <a:pt x="279" y="334"/>
                  <a:pt x="281" y="337"/>
                </a:cubicBezTo>
                <a:cubicBezTo>
                  <a:pt x="313" y="394"/>
                  <a:pt x="313" y="394"/>
                  <a:pt x="313" y="394"/>
                </a:cubicBezTo>
                <a:cubicBezTo>
                  <a:pt x="316" y="390"/>
                  <a:pt x="320" y="389"/>
                  <a:pt x="325" y="389"/>
                </a:cubicBezTo>
                <a:cubicBezTo>
                  <a:pt x="329" y="389"/>
                  <a:pt x="332" y="390"/>
                  <a:pt x="335" y="392"/>
                </a:cubicBezTo>
                <a:close/>
              </a:path>
            </a:pathLst>
          </a:custGeom>
          <a:solidFill>
            <a:srgbClr val="679E2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39"/>
          <p:cNvSpPr>
            <a:spLocks noEditPoints="1"/>
          </p:cNvSpPr>
          <p:nvPr/>
        </p:nvSpPr>
        <p:spPr bwMode="auto">
          <a:xfrm>
            <a:off x="3131840" y="4011910"/>
            <a:ext cx="624722" cy="432201"/>
          </a:xfrm>
          <a:custGeom>
            <a:avLst/>
            <a:gdLst>
              <a:gd name="T0" fmla="*/ 516 w 587"/>
              <a:gd name="T1" fmla="*/ 202 h 406"/>
              <a:gd name="T2" fmla="*/ 159 w 587"/>
              <a:gd name="T3" fmla="*/ 398 h 406"/>
              <a:gd name="T4" fmla="*/ 425 w 587"/>
              <a:gd name="T5" fmla="*/ 202 h 406"/>
              <a:gd name="T6" fmla="*/ 164 w 587"/>
              <a:gd name="T7" fmla="*/ 40 h 406"/>
              <a:gd name="T8" fmla="*/ 107 w 587"/>
              <a:gd name="T9" fmla="*/ 34 h 406"/>
              <a:gd name="T10" fmla="*/ 446 w 587"/>
              <a:gd name="T11" fmla="*/ 154 h 406"/>
              <a:gd name="T12" fmla="*/ 543 w 587"/>
              <a:gd name="T13" fmla="*/ 123 h 406"/>
              <a:gd name="T14" fmla="*/ 500 w 587"/>
              <a:gd name="T15" fmla="*/ 13 h 406"/>
              <a:gd name="T16" fmla="*/ 457 w 587"/>
              <a:gd name="T17" fmla="*/ 123 h 406"/>
              <a:gd name="T18" fmla="*/ 553 w 587"/>
              <a:gd name="T19" fmla="*/ 171 h 406"/>
              <a:gd name="T20" fmla="*/ 545 w 587"/>
              <a:gd name="T21" fmla="*/ 183 h 406"/>
              <a:gd name="T22" fmla="*/ 220 w 587"/>
              <a:gd name="T23" fmla="*/ 194 h 406"/>
              <a:gd name="T24" fmla="*/ 208 w 587"/>
              <a:gd name="T25" fmla="*/ 194 h 406"/>
              <a:gd name="T26" fmla="*/ 152 w 587"/>
              <a:gd name="T27" fmla="*/ 204 h 406"/>
              <a:gd name="T28" fmla="*/ 248 w 587"/>
              <a:gd name="T29" fmla="*/ 338 h 406"/>
              <a:gd name="T30" fmla="*/ 170 w 587"/>
              <a:gd name="T31" fmla="*/ 280 h 406"/>
              <a:gd name="T32" fmla="*/ 175 w 587"/>
              <a:gd name="T33" fmla="*/ 372 h 406"/>
              <a:gd name="T34" fmla="*/ 82 w 587"/>
              <a:gd name="T35" fmla="*/ 232 h 406"/>
              <a:gd name="T36" fmla="*/ 64 w 587"/>
              <a:gd name="T37" fmla="*/ 230 h 406"/>
              <a:gd name="T38" fmla="*/ 33 w 587"/>
              <a:gd name="T39" fmla="*/ 214 h 406"/>
              <a:gd name="T40" fmla="*/ 56 w 587"/>
              <a:gd name="T41" fmla="*/ 287 h 406"/>
              <a:gd name="T42" fmla="*/ 97 w 587"/>
              <a:gd name="T43" fmla="*/ 350 h 406"/>
              <a:gd name="T44" fmla="*/ 86 w 587"/>
              <a:gd name="T45" fmla="*/ 370 h 406"/>
              <a:gd name="T46" fmla="*/ 33 w 587"/>
              <a:gd name="T47" fmla="*/ 373 h 406"/>
              <a:gd name="T48" fmla="*/ 14 w 587"/>
              <a:gd name="T49" fmla="*/ 377 h 406"/>
              <a:gd name="T50" fmla="*/ 14 w 587"/>
              <a:gd name="T51" fmla="*/ 347 h 406"/>
              <a:gd name="T52" fmla="*/ 34 w 587"/>
              <a:gd name="T53" fmla="*/ 290 h 406"/>
              <a:gd name="T54" fmla="*/ 12 w 587"/>
              <a:gd name="T55" fmla="*/ 204 h 406"/>
              <a:gd name="T56" fmla="*/ 33 w 587"/>
              <a:gd name="T57" fmla="*/ 167 h 406"/>
              <a:gd name="T58" fmla="*/ 28 w 587"/>
              <a:gd name="T59" fmla="*/ 165 h 406"/>
              <a:gd name="T60" fmla="*/ 27 w 587"/>
              <a:gd name="T61" fmla="*/ 164 h 406"/>
              <a:gd name="T62" fmla="*/ 21 w 587"/>
              <a:gd name="T63" fmla="*/ 134 h 406"/>
              <a:gd name="T64" fmla="*/ 22 w 587"/>
              <a:gd name="T65" fmla="*/ 133 h 406"/>
              <a:gd name="T66" fmla="*/ 30 w 587"/>
              <a:gd name="T67" fmla="*/ 125 h 406"/>
              <a:gd name="T68" fmla="*/ 71 w 587"/>
              <a:gd name="T69" fmla="*/ 89 h 406"/>
              <a:gd name="T70" fmla="*/ 116 w 587"/>
              <a:gd name="T71" fmla="*/ 78 h 406"/>
              <a:gd name="T72" fmla="*/ 109 w 587"/>
              <a:gd name="T73" fmla="*/ 89 h 406"/>
              <a:gd name="T74" fmla="*/ 113 w 587"/>
              <a:gd name="T75" fmla="*/ 108 h 406"/>
              <a:gd name="T76" fmla="*/ 126 w 587"/>
              <a:gd name="T77" fmla="*/ 92 h 406"/>
              <a:gd name="T78" fmla="*/ 127 w 587"/>
              <a:gd name="T79" fmla="*/ 76 h 406"/>
              <a:gd name="T80" fmla="*/ 135 w 587"/>
              <a:gd name="T81" fmla="*/ 90 h 406"/>
              <a:gd name="T82" fmla="*/ 134 w 587"/>
              <a:gd name="T83" fmla="*/ 150 h 406"/>
              <a:gd name="T84" fmla="*/ 142 w 587"/>
              <a:gd name="T85" fmla="*/ 97 h 406"/>
              <a:gd name="T86" fmla="*/ 186 w 587"/>
              <a:gd name="T87" fmla="*/ 142 h 406"/>
              <a:gd name="T88" fmla="*/ 230 w 587"/>
              <a:gd name="T89" fmla="*/ 171 h 406"/>
              <a:gd name="T90" fmla="*/ 419 w 587"/>
              <a:gd name="T91" fmla="*/ 171 h 406"/>
              <a:gd name="T92" fmla="*/ 542 w 587"/>
              <a:gd name="T93" fmla="*/ 159 h 406"/>
              <a:gd name="T94" fmla="*/ 167 w 587"/>
              <a:gd name="T95" fmla="*/ 171 h 406"/>
              <a:gd name="T96" fmla="*/ 148 w 587"/>
              <a:gd name="T97" fmla="*/ 151 h 406"/>
              <a:gd name="T98" fmla="*/ 167 w 587"/>
              <a:gd name="T99" fmla="*/ 171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87" h="406">
                <a:moveTo>
                  <a:pt x="425" y="202"/>
                </a:moveTo>
                <a:cubicBezTo>
                  <a:pt x="516" y="202"/>
                  <a:pt x="516" y="202"/>
                  <a:pt x="516" y="202"/>
                </a:cubicBezTo>
                <a:cubicBezTo>
                  <a:pt x="457" y="324"/>
                  <a:pt x="330" y="406"/>
                  <a:pt x="186" y="400"/>
                </a:cubicBezTo>
                <a:cubicBezTo>
                  <a:pt x="177" y="400"/>
                  <a:pt x="168" y="399"/>
                  <a:pt x="159" y="398"/>
                </a:cubicBezTo>
                <a:cubicBezTo>
                  <a:pt x="287" y="370"/>
                  <a:pt x="372" y="300"/>
                  <a:pt x="424" y="202"/>
                </a:cubicBezTo>
                <a:cubicBezTo>
                  <a:pt x="424" y="202"/>
                  <a:pt x="425" y="202"/>
                  <a:pt x="425" y="202"/>
                </a:cubicBezTo>
                <a:close/>
                <a:moveTo>
                  <a:pt x="131" y="72"/>
                </a:moveTo>
                <a:cubicBezTo>
                  <a:pt x="147" y="74"/>
                  <a:pt x="162" y="60"/>
                  <a:pt x="164" y="40"/>
                </a:cubicBezTo>
                <a:cubicBezTo>
                  <a:pt x="166" y="21"/>
                  <a:pt x="155" y="4"/>
                  <a:pt x="139" y="2"/>
                </a:cubicBezTo>
                <a:cubicBezTo>
                  <a:pt x="123" y="0"/>
                  <a:pt x="109" y="14"/>
                  <a:pt x="107" y="34"/>
                </a:cubicBezTo>
                <a:cubicBezTo>
                  <a:pt x="105" y="53"/>
                  <a:pt x="116" y="71"/>
                  <a:pt x="131" y="72"/>
                </a:cubicBezTo>
                <a:close/>
                <a:moveTo>
                  <a:pt x="446" y="154"/>
                </a:moveTo>
                <a:cubicBezTo>
                  <a:pt x="535" y="154"/>
                  <a:pt x="535" y="154"/>
                  <a:pt x="535" y="154"/>
                </a:cubicBezTo>
                <a:cubicBezTo>
                  <a:pt x="538" y="144"/>
                  <a:pt x="541" y="133"/>
                  <a:pt x="543" y="123"/>
                </a:cubicBezTo>
                <a:cubicBezTo>
                  <a:pt x="587" y="123"/>
                  <a:pt x="587" y="123"/>
                  <a:pt x="587" y="123"/>
                </a:cubicBezTo>
                <a:cubicBezTo>
                  <a:pt x="500" y="13"/>
                  <a:pt x="500" y="13"/>
                  <a:pt x="500" y="13"/>
                </a:cubicBezTo>
                <a:cubicBezTo>
                  <a:pt x="413" y="122"/>
                  <a:pt x="413" y="122"/>
                  <a:pt x="413" y="122"/>
                </a:cubicBezTo>
                <a:cubicBezTo>
                  <a:pt x="457" y="123"/>
                  <a:pt x="457" y="123"/>
                  <a:pt x="457" y="123"/>
                </a:cubicBezTo>
                <a:cubicBezTo>
                  <a:pt x="454" y="133"/>
                  <a:pt x="450" y="144"/>
                  <a:pt x="446" y="154"/>
                </a:cubicBezTo>
                <a:close/>
                <a:moveTo>
                  <a:pt x="553" y="171"/>
                </a:moveTo>
                <a:cubicBezTo>
                  <a:pt x="553" y="176"/>
                  <a:pt x="549" y="180"/>
                  <a:pt x="545" y="181"/>
                </a:cubicBezTo>
                <a:cubicBezTo>
                  <a:pt x="545" y="182"/>
                  <a:pt x="545" y="182"/>
                  <a:pt x="545" y="183"/>
                </a:cubicBezTo>
                <a:cubicBezTo>
                  <a:pt x="545" y="189"/>
                  <a:pt x="540" y="194"/>
                  <a:pt x="534" y="194"/>
                </a:cubicBezTo>
                <a:cubicBezTo>
                  <a:pt x="220" y="194"/>
                  <a:pt x="220" y="194"/>
                  <a:pt x="220" y="194"/>
                </a:cubicBezTo>
                <a:cubicBezTo>
                  <a:pt x="219" y="196"/>
                  <a:pt x="218" y="197"/>
                  <a:pt x="217" y="199"/>
                </a:cubicBezTo>
                <a:cubicBezTo>
                  <a:pt x="214" y="197"/>
                  <a:pt x="211" y="195"/>
                  <a:pt x="208" y="194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52" y="197"/>
                  <a:pt x="152" y="200"/>
                  <a:pt x="152" y="204"/>
                </a:cubicBezTo>
                <a:cubicBezTo>
                  <a:pt x="161" y="212"/>
                  <a:pt x="175" y="223"/>
                  <a:pt x="190" y="236"/>
                </a:cubicBezTo>
                <a:cubicBezTo>
                  <a:pt x="220" y="277"/>
                  <a:pt x="231" y="309"/>
                  <a:pt x="248" y="338"/>
                </a:cubicBezTo>
                <a:cubicBezTo>
                  <a:pt x="213" y="356"/>
                  <a:pt x="213" y="356"/>
                  <a:pt x="213" y="356"/>
                </a:cubicBezTo>
                <a:cubicBezTo>
                  <a:pt x="170" y="280"/>
                  <a:pt x="170" y="280"/>
                  <a:pt x="170" y="280"/>
                </a:cubicBezTo>
                <a:cubicBezTo>
                  <a:pt x="167" y="271"/>
                  <a:pt x="150" y="258"/>
                  <a:pt x="134" y="245"/>
                </a:cubicBezTo>
                <a:cubicBezTo>
                  <a:pt x="147" y="280"/>
                  <a:pt x="166" y="337"/>
                  <a:pt x="175" y="372"/>
                </a:cubicBezTo>
                <a:cubicBezTo>
                  <a:pt x="138" y="383"/>
                  <a:pt x="138" y="383"/>
                  <a:pt x="138" y="383"/>
                </a:cubicBezTo>
                <a:cubicBezTo>
                  <a:pt x="121" y="331"/>
                  <a:pt x="103" y="282"/>
                  <a:pt x="82" y="232"/>
                </a:cubicBezTo>
                <a:cubicBezTo>
                  <a:pt x="76" y="232"/>
                  <a:pt x="70" y="231"/>
                  <a:pt x="64" y="231"/>
                </a:cubicBezTo>
                <a:cubicBezTo>
                  <a:pt x="64" y="231"/>
                  <a:pt x="64" y="231"/>
                  <a:pt x="64" y="230"/>
                </a:cubicBezTo>
                <a:cubicBezTo>
                  <a:pt x="64" y="218"/>
                  <a:pt x="65" y="207"/>
                  <a:pt x="65" y="195"/>
                </a:cubicBezTo>
                <a:cubicBezTo>
                  <a:pt x="54" y="195"/>
                  <a:pt x="40" y="199"/>
                  <a:pt x="33" y="214"/>
                </a:cubicBezTo>
                <a:cubicBezTo>
                  <a:pt x="26" y="227"/>
                  <a:pt x="31" y="237"/>
                  <a:pt x="41" y="253"/>
                </a:cubicBezTo>
                <a:cubicBezTo>
                  <a:pt x="47" y="262"/>
                  <a:pt x="54" y="274"/>
                  <a:pt x="56" y="287"/>
                </a:cubicBezTo>
                <a:cubicBezTo>
                  <a:pt x="58" y="300"/>
                  <a:pt x="56" y="320"/>
                  <a:pt x="52" y="338"/>
                </a:cubicBezTo>
                <a:cubicBezTo>
                  <a:pt x="66" y="338"/>
                  <a:pt x="82" y="341"/>
                  <a:pt x="97" y="350"/>
                </a:cubicBezTo>
                <a:cubicBezTo>
                  <a:pt x="103" y="353"/>
                  <a:pt x="104" y="360"/>
                  <a:pt x="101" y="366"/>
                </a:cubicBezTo>
                <a:cubicBezTo>
                  <a:pt x="98" y="371"/>
                  <a:pt x="91" y="373"/>
                  <a:pt x="86" y="370"/>
                </a:cubicBezTo>
                <a:cubicBezTo>
                  <a:pt x="71" y="360"/>
                  <a:pt x="55" y="359"/>
                  <a:pt x="43" y="361"/>
                </a:cubicBezTo>
                <a:cubicBezTo>
                  <a:pt x="40" y="366"/>
                  <a:pt x="37" y="370"/>
                  <a:pt x="33" y="373"/>
                </a:cubicBezTo>
                <a:cubicBezTo>
                  <a:pt x="29" y="376"/>
                  <a:pt x="25" y="378"/>
                  <a:pt x="21" y="378"/>
                </a:cubicBezTo>
                <a:cubicBezTo>
                  <a:pt x="19" y="378"/>
                  <a:pt x="16" y="377"/>
                  <a:pt x="14" y="377"/>
                </a:cubicBezTo>
                <a:cubicBezTo>
                  <a:pt x="6" y="373"/>
                  <a:pt x="4" y="367"/>
                  <a:pt x="4" y="364"/>
                </a:cubicBezTo>
                <a:cubicBezTo>
                  <a:pt x="3" y="360"/>
                  <a:pt x="4" y="353"/>
                  <a:pt x="14" y="347"/>
                </a:cubicBezTo>
                <a:cubicBezTo>
                  <a:pt x="17" y="345"/>
                  <a:pt x="22" y="343"/>
                  <a:pt x="27" y="342"/>
                </a:cubicBezTo>
                <a:cubicBezTo>
                  <a:pt x="32" y="327"/>
                  <a:pt x="36" y="306"/>
                  <a:pt x="34" y="290"/>
                </a:cubicBezTo>
                <a:cubicBezTo>
                  <a:pt x="32" y="281"/>
                  <a:pt x="27" y="273"/>
                  <a:pt x="22" y="264"/>
                </a:cubicBezTo>
                <a:cubicBezTo>
                  <a:pt x="12" y="249"/>
                  <a:pt x="0" y="229"/>
                  <a:pt x="12" y="204"/>
                </a:cubicBezTo>
                <a:cubicBezTo>
                  <a:pt x="21" y="186"/>
                  <a:pt x="36" y="177"/>
                  <a:pt x="51" y="174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29" y="165"/>
                  <a:pt x="29" y="165"/>
                  <a:pt x="29" y="165"/>
                </a:cubicBezTo>
                <a:cubicBezTo>
                  <a:pt x="28" y="165"/>
                  <a:pt x="28" y="165"/>
                  <a:pt x="28" y="165"/>
                </a:cubicBezTo>
                <a:cubicBezTo>
                  <a:pt x="28" y="164"/>
                  <a:pt x="28" y="164"/>
                  <a:pt x="28" y="164"/>
                </a:cubicBezTo>
                <a:cubicBezTo>
                  <a:pt x="27" y="164"/>
                  <a:pt x="27" y="164"/>
                  <a:pt x="27" y="164"/>
                </a:cubicBezTo>
                <a:cubicBezTo>
                  <a:pt x="15" y="103"/>
                  <a:pt x="24" y="147"/>
                  <a:pt x="21" y="134"/>
                </a:cubicBezTo>
                <a:cubicBezTo>
                  <a:pt x="21" y="134"/>
                  <a:pt x="21" y="134"/>
                  <a:pt x="21" y="134"/>
                </a:cubicBezTo>
                <a:cubicBezTo>
                  <a:pt x="21" y="134"/>
                  <a:pt x="21" y="134"/>
                  <a:pt x="21" y="134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3" y="132"/>
                  <a:pt x="23" y="132"/>
                  <a:pt x="23" y="132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71" y="89"/>
                  <a:pt x="71" y="89"/>
                  <a:pt x="71" y="89"/>
                </a:cubicBezTo>
                <a:cubicBezTo>
                  <a:pt x="76" y="84"/>
                  <a:pt x="87" y="79"/>
                  <a:pt x="90" y="79"/>
                </a:cubicBezTo>
                <a:cubicBezTo>
                  <a:pt x="101" y="77"/>
                  <a:pt x="108" y="77"/>
                  <a:pt x="116" y="78"/>
                </a:cubicBezTo>
                <a:cubicBezTo>
                  <a:pt x="116" y="79"/>
                  <a:pt x="116" y="79"/>
                  <a:pt x="116" y="7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4" y="89"/>
                  <a:pt x="124" y="89"/>
                  <a:pt x="124" y="89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5" y="90"/>
                  <a:pt x="135" y="90"/>
                  <a:pt x="135" y="90"/>
                </a:cubicBezTo>
                <a:cubicBezTo>
                  <a:pt x="133" y="92"/>
                  <a:pt x="133" y="92"/>
                  <a:pt x="133" y="92"/>
                </a:cubicBezTo>
                <a:cubicBezTo>
                  <a:pt x="134" y="150"/>
                  <a:pt x="134" y="150"/>
                  <a:pt x="134" y="150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9" y="91"/>
                  <a:pt x="149" y="91"/>
                  <a:pt x="149" y="91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7" y="142"/>
                  <a:pt x="219" y="156"/>
                  <a:pt x="234" y="162"/>
                </a:cubicBezTo>
                <a:cubicBezTo>
                  <a:pt x="233" y="165"/>
                  <a:pt x="232" y="168"/>
                  <a:pt x="230" y="171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164"/>
                  <a:pt x="424" y="159"/>
                  <a:pt x="430" y="159"/>
                </a:cubicBezTo>
                <a:cubicBezTo>
                  <a:pt x="542" y="159"/>
                  <a:pt x="542" y="159"/>
                  <a:pt x="542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167" y="171"/>
                </a:moveTo>
                <a:cubicBezTo>
                  <a:pt x="163" y="169"/>
                  <a:pt x="160" y="166"/>
                  <a:pt x="156" y="162"/>
                </a:cubicBezTo>
                <a:cubicBezTo>
                  <a:pt x="148" y="151"/>
                  <a:pt x="148" y="151"/>
                  <a:pt x="148" y="151"/>
                </a:cubicBezTo>
                <a:cubicBezTo>
                  <a:pt x="149" y="158"/>
                  <a:pt x="149" y="165"/>
                  <a:pt x="150" y="171"/>
                </a:cubicBezTo>
                <a:lnTo>
                  <a:pt x="167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9" name="Рисунок 2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020272" y="3939902"/>
            <a:ext cx="560717" cy="625418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4788024" y="843558"/>
            <a:ext cx="18167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Жалпыпедагогикалық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32240" y="843558"/>
            <a:ext cx="1324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Интеграциялық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096960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00"/>
                            </p:stCondLst>
                            <p:childTnLst>
                              <p:par>
                                <p:cTn id="6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100"/>
                            </p:stCondLst>
                            <p:childTnLst>
                              <p:par>
                                <p:cTn id="6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600"/>
                            </p:stCondLst>
                            <p:childTnLst>
                              <p:par>
                                <p:cTn id="7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86" grpId="0"/>
      <p:bldP spid="87" grpId="0"/>
      <p:bldP spid="88" grpId="0"/>
      <p:bldP spid="89" grpId="0"/>
      <p:bldP spid="90" grpId="0" animBg="1"/>
      <p:bldP spid="92" grpId="0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718927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Жоғары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оқу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орнындағы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инновацияның</a:t>
            </a:r>
            <a:r>
              <a:rPr lang="ru-RU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өзгешелігі</a:t>
            </a:r>
            <a:endParaRPr lang="zh-CN" altLang="en-US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99592" y="141962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менеджменттің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заманауи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құралдары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(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саймандары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)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699792" y="4011910"/>
            <a:ext cx="2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стартаптар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өнімді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коммерциализациялау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зерттеу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008" y="3075806"/>
            <a:ext cx="2245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ұтқырлық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икемділік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академиялық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еркіндік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51920" y="1851670"/>
            <a:ext cx="238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бәсекеге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қабілетті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білім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беру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ортасы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75656" y="2859782"/>
            <a:ext cx="1216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цифрлық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789401" y="1979213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1939208" y="3291506"/>
            <a:ext cx="727041" cy="727041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216134" y="2938407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740185" y="228365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063377" y="411685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88026" y="2540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4149319" y="1539398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4932040" y="4371950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648461" y="3329866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2915816" y="1275606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3579766" y="3127485"/>
            <a:ext cx="137389" cy="137389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508104" y="2492061"/>
            <a:ext cx="3456384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804248" y="1923678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Мәні мен мағынасын ашыңыздар?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987574"/>
            <a:ext cx="1656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200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адами</a:t>
            </a:r>
            <a:r>
              <a:rPr lang="ru-RU" altLang="zh-CN" sz="1200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фактор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67544" y="3651870"/>
            <a:ext cx="1296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дараландыру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нақтылау</a:t>
            </a:r>
            <a:endParaRPr lang="ru-RU" sz="1200" dirty="0"/>
          </a:p>
        </p:txBody>
      </p:sp>
      <p:pic>
        <p:nvPicPr>
          <p:cNvPr id="36" name="Рисунок 35" descr="Знак вопро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627534"/>
            <a:ext cx="1512167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74357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75" grpId="0"/>
      <p:bldP spid="67" grpId="0"/>
      <p:bldP spid="68" grpId="0"/>
      <p:bldP spid="69" grpId="0"/>
      <p:bldP spid="70" grpId="0"/>
      <p:bldP spid="71" grpId="0"/>
      <p:bldP spid="76" grpId="0" animBg="1"/>
      <p:bldP spid="77" grpId="0" animBg="1"/>
      <p:bldP spid="102" grpId="0" animBg="1"/>
      <p:bldP spid="103" grpId="0" animBg="1"/>
      <p:bldP spid="107" grpId="0" animBg="1"/>
      <p:bldP spid="108" grpId="0" animBg="1"/>
      <p:bldP spid="109" grpId="0"/>
      <p:bldP spid="10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4886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 жүйенің даму критерийлері</a:t>
            </a:r>
            <a:endParaRPr lang="en-US" altLang="zh-CN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295988" y="1383618"/>
            <a:ext cx="769500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5824316" y="2152920"/>
            <a:ext cx="770848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5057509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4583142" y="138361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3816338" y="1383618"/>
            <a:ext cx="766805" cy="769300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>
            <a:off x="3816338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>
            <a:off x="4583142" y="262446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4583142" y="3393769"/>
            <a:ext cx="769500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4"/>
          <p:cNvSpPr>
            <a:spLocks/>
          </p:cNvSpPr>
          <p:nvPr/>
        </p:nvSpPr>
        <p:spPr bwMode="auto">
          <a:xfrm>
            <a:off x="3816338" y="3393769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5"/>
          <p:cNvSpPr>
            <a:spLocks/>
          </p:cNvSpPr>
          <p:nvPr/>
        </p:nvSpPr>
        <p:spPr bwMode="auto">
          <a:xfrm>
            <a:off x="3344665" y="2624468"/>
            <a:ext cx="766805" cy="769300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6"/>
          <p:cNvSpPr>
            <a:spLocks/>
          </p:cNvSpPr>
          <p:nvPr/>
        </p:nvSpPr>
        <p:spPr bwMode="auto">
          <a:xfrm>
            <a:off x="2573820" y="2624468"/>
            <a:ext cx="770848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7"/>
          <p:cNvSpPr>
            <a:spLocks/>
          </p:cNvSpPr>
          <p:nvPr/>
        </p:nvSpPr>
        <p:spPr bwMode="auto">
          <a:xfrm>
            <a:off x="2103492" y="3393769"/>
            <a:ext cx="766805" cy="770647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065488" y="1383619"/>
            <a:ext cx="207851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3864519"/>
            <a:ext cx="211240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6750823" y="2114673"/>
            <a:ext cx="1980181" cy="543743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k-KZ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жүйелілік, дәйектілік, эволюциялық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55296" y="1788152"/>
            <a:ext cx="1980181" cy="30367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kk-KZ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біркелкі болмау 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62536" y="3361984"/>
            <a:ext cx="2609864" cy="75982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күтілетін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әсерге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қатысты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эквиваленттілік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даму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құндылықтарына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бағдарлау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12996" y="3062601"/>
            <a:ext cx="1980181" cy="279696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kk-KZ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детерминизм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413286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172114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172114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30940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71800" y="3939902"/>
            <a:ext cx="1980181" cy="279696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нәтижеге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бағдар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076056" y="915566"/>
            <a:ext cx="1423295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kk-KZ" altLang="zh-CN" sz="1200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ғылыми дәлелі </a:t>
            </a:r>
            <a:endParaRPr lang="zh-CN" altLang="en-US" sz="1200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2" name="Рисунок 41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11960" y="3147814"/>
            <a:ext cx="776377" cy="500332"/>
          </a:xfrm>
          <a:prstGeom prst="rect">
            <a:avLst/>
          </a:prstGeom>
        </p:spPr>
      </p:pic>
      <p:pic>
        <p:nvPicPr>
          <p:cNvPr id="43" name="Рисунок 42" descr="110x_fig_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995686"/>
            <a:ext cx="5760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80112" y="1923678"/>
            <a:ext cx="488709" cy="576064"/>
          </a:xfrm>
          <a:prstGeom prst="rect">
            <a:avLst/>
          </a:prstGeom>
        </p:spPr>
      </p:pic>
      <p:pic>
        <p:nvPicPr>
          <p:cNvPr id="45" name="Рисунок 44" descr="110x_fig_17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314781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644965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600"/>
                            </p:stCondLst>
                            <p:childTnLst>
                              <p:par>
                                <p:cTn id="7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100"/>
                            </p:stCondLst>
                            <p:childTnLst>
                              <p:par>
                                <p:cTn id="8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600"/>
                            </p:stCondLst>
                            <p:childTnLst>
                              <p:par>
                                <p:cTn id="9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100"/>
                            </p:stCondLst>
                            <p:childTnLst>
                              <p:par>
                                <p:cTn id="10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0" grpId="0" animBg="1"/>
      <p:bldP spid="61" grpId="0" animBg="1"/>
      <p:bldP spid="62" grpId="0" animBg="1"/>
      <p:bldP spid="64" grpId="0"/>
      <p:bldP spid="66" grpId="0"/>
      <p:bldP spid="68" grpId="0"/>
      <p:bldP spid="70" grpId="0"/>
      <p:bldP spid="71" grpId="0" animBg="1"/>
      <p:bldP spid="72" grpId="0" animBg="1"/>
      <p:bldP spid="73" grpId="0" animBg="1"/>
      <p:bldP spid="74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179512" y="2571750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23528" y="123478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kk-KZ" altLang="zh-CN" sz="4500" b="1" dirty="0" smtClean="0">
                <a:solidFill>
                  <a:srgbClr val="679E2A"/>
                </a:solidFill>
              </a:rPr>
              <a:t>2</a:t>
            </a:r>
            <a:endParaRPr lang="en-US" altLang="zh-CN" sz="4500" b="1" dirty="0">
              <a:solidFill>
                <a:srgbClr val="679E2A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2080" y="2715766"/>
            <a:ext cx="1440160" cy="12961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2" name="椭圆 33"/>
          <p:cNvSpPr/>
          <p:nvPr/>
        </p:nvSpPr>
        <p:spPr>
          <a:xfrm>
            <a:off x="1691680" y="483518"/>
            <a:ext cx="1656184" cy="1152128"/>
          </a:xfrm>
          <a:prstGeom prst="hexagon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1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9" name="Прямоугольник 48"/>
          <p:cNvSpPr/>
          <p:nvPr/>
        </p:nvSpPr>
        <p:spPr>
          <a:xfrm>
            <a:off x="1475656" y="2643758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тәсілдерді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мақсаттарды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міндеттерді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бағыттарды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анықтау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шешімдерді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іздеу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тәсілдері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эксперименттік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жұмыс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кезеңдері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заманауи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білім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беру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технологиялары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білім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беру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сапасын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жақсарту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үшін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оқытудың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өзіндік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әдістері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бағдарламалар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мен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іс-шаралар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жоспарларын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құру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кәсіби-педагогикалық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қарым-қатынастың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жаңа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түрлерін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дамыту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ақпараттық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технологияларды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енгізу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,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қашықтықтан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оқытуды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ұйымдастыру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және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 </a:t>
            </a:r>
            <a:r>
              <a:rPr lang="ru-RU" altLang="zh-CN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өткізу</a:t>
            </a:r>
            <a:r>
              <a:rPr lang="ru-RU" altLang="zh-CN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.</a:t>
            </a:r>
            <a:endParaRPr lang="en-US" altLang="zh-CN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zh-CN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Gill Sans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en-US" altLang="zh-CN" sz="1200" dirty="0">
              <a:solidFill>
                <a:srgbClr val="679E2A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Lato Light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835696" y="123478"/>
            <a:ext cx="5637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түрлері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сипаттамалары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707904" y="483518"/>
            <a:ext cx="360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академиялық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ұтқырлықты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арттыру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әлемдік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кеңістігіне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интеграциялау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экономикалық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оңтайлы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корпорациясының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деңгейін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арттыру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әртүрлі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деңгейлері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арасындағы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байланысты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нығайту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732240" y="2681287"/>
            <a:ext cx="22322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жаңартылған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орта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кәсіптік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стандартының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әдістемесі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мазмұнын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қабылдауға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бағдарламалық-әдістемелік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етуді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өзгерту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қызметтің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мақсаттары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өзгерту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835696" y="771550"/>
            <a:ext cx="1383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Факторлары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同心圆 32"/>
          <p:cNvSpPr/>
          <p:nvPr/>
        </p:nvSpPr>
        <p:spPr>
          <a:xfrm>
            <a:off x="107504" y="2715766"/>
            <a:ext cx="1296144" cy="1152128"/>
          </a:xfrm>
          <a:prstGeom prst="hexagon">
            <a:avLst/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1">
              <a:defRPr/>
            </a:pPr>
            <a:endParaRPr lang="zh-CN" altLang="en-US" sz="1200" b="1" kern="0" dirty="0">
              <a:solidFill>
                <a:schemeClr val="accent3">
                  <a:lumMod val="50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436096" y="3147814"/>
            <a:ext cx="1199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дайындығы</a:t>
            </a:r>
            <a:endParaRPr lang="ru-RU" sz="1200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07504" y="3147814"/>
            <a:ext cx="12650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171">
              <a:defRPr/>
            </a:pPr>
            <a:r>
              <a:rPr lang="ru-RU" altLang="zh-CN" sz="1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Gill Sans" charset="0"/>
              </a:rPr>
              <a:t>Бағыт-бағдары</a:t>
            </a:r>
            <a:endParaRPr lang="zh-CN" altLang="en-US" sz="1200" b="1" kern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630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15875">
          <a:noFill/>
        </a:ln>
        <a:effectLst>
          <a:innerShdw blurRad="63500" dist="25400" dir="8100000">
            <a:prstClr val="black">
              <a:alpha val="50000"/>
            </a:prstClr>
          </a:inn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</TotalTime>
  <Words>1080</Words>
  <Application>Microsoft Office PowerPoint</Application>
  <PresentationFormat>Экран (16:9)</PresentationFormat>
  <Paragraphs>162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主题​​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Мазановна</dc:creator>
  <cp:lastModifiedBy>ИБЦ</cp:lastModifiedBy>
  <cp:revision>214</cp:revision>
  <dcterms:created xsi:type="dcterms:W3CDTF">2016-03-09T04:37:28Z</dcterms:created>
  <dcterms:modified xsi:type="dcterms:W3CDTF">2020-11-25T08:31:47Z</dcterms:modified>
</cp:coreProperties>
</file>